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92" r:id="rId4"/>
    <p:sldId id="263" r:id="rId5"/>
    <p:sldId id="264" r:id="rId6"/>
    <p:sldId id="265" r:id="rId7"/>
    <p:sldId id="266" r:id="rId8"/>
    <p:sldId id="296" r:id="rId9"/>
    <p:sldId id="267" r:id="rId10"/>
    <p:sldId id="268" r:id="rId11"/>
    <p:sldId id="269" r:id="rId12"/>
    <p:sldId id="270" r:id="rId13"/>
    <p:sldId id="271" r:id="rId14"/>
    <p:sldId id="272" r:id="rId15"/>
    <p:sldId id="273" r:id="rId16"/>
    <p:sldId id="274" r:id="rId17"/>
    <p:sldId id="275" r:id="rId18"/>
    <p:sldId id="276" r:id="rId19"/>
    <p:sldId id="277" r:id="rId20"/>
    <p:sldId id="286" r:id="rId21"/>
    <p:sldId id="278" r:id="rId22"/>
    <p:sldId id="290" r:id="rId23"/>
    <p:sldId id="279" r:id="rId24"/>
    <p:sldId id="280" r:id="rId25"/>
    <p:sldId id="294" r:id="rId26"/>
    <p:sldId id="281" r:id="rId27"/>
    <p:sldId id="282" r:id="rId28"/>
    <p:sldId id="283" r:id="rId29"/>
    <p:sldId id="284" r:id="rId30"/>
    <p:sldId id="285" r:id="rId31"/>
    <p:sldId id="287" r:id="rId32"/>
    <p:sldId id="288" r:id="rId33"/>
    <p:sldId id="289" r:id="rId34"/>
    <p:sldId id="26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81" d="100"/>
          <a:sy n="81" d="100"/>
        </p:scale>
        <p:origin x="-1068"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05856AC-8AA3-45F5-A0CD-9020F9940ED3}"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C5572-6CEF-4F8F-8572-0169E435826B}" type="slidenum">
              <a:rPr lang="en-US" smtClean="0"/>
              <a:t>‹#›</a:t>
            </a:fld>
            <a:endParaRPr lang="en-US"/>
          </a:p>
        </p:txBody>
      </p:sp>
    </p:spTree>
    <p:extLst>
      <p:ext uri="{BB962C8B-B14F-4D97-AF65-F5344CB8AC3E}">
        <p14:creationId xmlns:p14="http://schemas.microsoft.com/office/powerpoint/2010/main" val="747512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5856AC-8AA3-45F5-A0CD-9020F9940ED3}"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C5572-6CEF-4F8F-8572-0169E435826B}" type="slidenum">
              <a:rPr lang="en-US" smtClean="0"/>
              <a:t>‹#›</a:t>
            </a:fld>
            <a:endParaRPr lang="en-US"/>
          </a:p>
        </p:txBody>
      </p:sp>
    </p:spTree>
    <p:extLst>
      <p:ext uri="{BB962C8B-B14F-4D97-AF65-F5344CB8AC3E}">
        <p14:creationId xmlns:p14="http://schemas.microsoft.com/office/powerpoint/2010/main" val="2537173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5856AC-8AA3-45F5-A0CD-9020F9940ED3}"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C5572-6CEF-4F8F-8572-0169E435826B}" type="slidenum">
              <a:rPr lang="en-US" smtClean="0"/>
              <a:t>‹#›</a:t>
            </a:fld>
            <a:endParaRPr lang="en-US"/>
          </a:p>
        </p:txBody>
      </p:sp>
    </p:spTree>
    <p:extLst>
      <p:ext uri="{BB962C8B-B14F-4D97-AF65-F5344CB8AC3E}">
        <p14:creationId xmlns:p14="http://schemas.microsoft.com/office/powerpoint/2010/main" val="1278354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5856AC-8AA3-45F5-A0CD-9020F9940ED3}"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C5572-6CEF-4F8F-8572-0169E435826B}" type="slidenum">
              <a:rPr lang="en-US" smtClean="0"/>
              <a:t>‹#›</a:t>
            </a:fld>
            <a:endParaRPr lang="en-US"/>
          </a:p>
        </p:txBody>
      </p:sp>
    </p:spTree>
    <p:extLst>
      <p:ext uri="{BB962C8B-B14F-4D97-AF65-F5344CB8AC3E}">
        <p14:creationId xmlns:p14="http://schemas.microsoft.com/office/powerpoint/2010/main" val="1670597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5856AC-8AA3-45F5-A0CD-9020F9940ED3}"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C5572-6CEF-4F8F-8572-0169E435826B}" type="slidenum">
              <a:rPr lang="en-US" smtClean="0"/>
              <a:t>‹#›</a:t>
            </a:fld>
            <a:endParaRPr lang="en-US"/>
          </a:p>
        </p:txBody>
      </p:sp>
    </p:spTree>
    <p:extLst>
      <p:ext uri="{BB962C8B-B14F-4D97-AF65-F5344CB8AC3E}">
        <p14:creationId xmlns:p14="http://schemas.microsoft.com/office/powerpoint/2010/main" val="374954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5856AC-8AA3-45F5-A0CD-9020F9940ED3}"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DC5572-6CEF-4F8F-8572-0169E435826B}" type="slidenum">
              <a:rPr lang="en-US" smtClean="0"/>
              <a:t>‹#›</a:t>
            </a:fld>
            <a:endParaRPr lang="en-US"/>
          </a:p>
        </p:txBody>
      </p:sp>
    </p:spTree>
    <p:extLst>
      <p:ext uri="{BB962C8B-B14F-4D97-AF65-F5344CB8AC3E}">
        <p14:creationId xmlns:p14="http://schemas.microsoft.com/office/powerpoint/2010/main" val="1838856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5856AC-8AA3-45F5-A0CD-9020F9940ED3}" type="datetimeFigureOut">
              <a:rPr lang="en-US" smtClean="0"/>
              <a:t>4/24/2017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DC5572-6CEF-4F8F-8572-0169E435826B}" type="slidenum">
              <a:rPr lang="en-US" smtClean="0"/>
              <a:t>‹#›</a:t>
            </a:fld>
            <a:endParaRPr lang="en-US"/>
          </a:p>
        </p:txBody>
      </p:sp>
    </p:spTree>
    <p:extLst>
      <p:ext uri="{BB962C8B-B14F-4D97-AF65-F5344CB8AC3E}">
        <p14:creationId xmlns:p14="http://schemas.microsoft.com/office/powerpoint/2010/main" val="1501371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5856AC-8AA3-45F5-A0CD-9020F9940ED3}" type="datetimeFigureOut">
              <a:rPr lang="en-US" smtClean="0"/>
              <a:t>4/24/2017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DC5572-6CEF-4F8F-8572-0169E435826B}" type="slidenum">
              <a:rPr lang="en-US" smtClean="0"/>
              <a:t>‹#›</a:t>
            </a:fld>
            <a:endParaRPr lang="en-US"/>
          </a:p>
        </p:txBody>
      </p:sp>
    </p:spTree>
    <p:extLst>
      <p:ext uri="{BB962C8B-B14F-4D97-AF65-F5344CB8AC3E}">
        <p14:creationId xmlns:p14="http://schemas.microsoft.com/office/powerpoint/2010/main" val="2945366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856AC-8AA3-45F5-A0CD-9020F9940ED3}" type="datetimeFigureOut">
              <a:rPr lang="en-US" smtClean="0"/>
              <a:t>4/24/2017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DC5572-6CEF-4F8F-8572-0169E435826B}" type="slidenum">
              <a:rPr lang="en-US" smtClean="0"/>
              <a:t>‹#›</a:t>
            </a:fld>
            <a:endParaRPr lang="en-US"/>
          </a:p>
        </p:txBody>
      </p:sp>
    </p:spTree>
    <p:extLst>
      <p:ext uri="{BB962C8B-B14F-4D97-AF65-F5344CB8AC3E}">
        <p14:creationId xmlns:p14="http://schemas.microsoft.com/office/powerpoint/2010/main" val="2344941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5856AC-8AA3-45F5-A0CD-9020F9940ED3}"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DC5572-6CEF-4F8F-8572-0169E435826B}" type="slidenum">
              <a:rPr lang="en-US" smtClean="0"/>
              <a:t>‹#›</a:t>
            </a:fld>
            <a:endParaRPr lang="en-US"/>
          </a:p>
        </p:txBody>
      </p:sp>
    </p:spTree>
    <p:extLst>
      <p:ext uri="{BB962C8B-B14F-4D97-AF65-F5344CB8AC3E}">
        <p14:creationId xmlns:p14="http://schemas.microsoft.com/office/powerpoint/2010/main" val="2896359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5856AC-8AA3-45F5-A0CD-9020F9940ED3}"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DC5572-6CEF-4F8F-8572-0169E435826B}" type="slidenum">
              <a:rPr lang="en-US" smtClean="0"/>
              <a:t>‹#›</a:t>
            </a:fld>
            <a:endParaRPr lang="en-US"/>
          </a:p>
        </p:txBody>
      </p:sp>
    </p:spTree>
    <p:extLst>
      <p:ext uri="{BB962C8B-B14F-4D97-AF65-F5344CB8AC3E}">
        <p14:creationId xmlns:p14="http://schemas.microsoft.com/office/powerpoint/2010/main" val="1480686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856AC-8AA3-45F5-A0CD-9020F9940ED3}" type="datetimeFigureOut">
              <a:rPr lang="en-US" smtClean="0"/>
              <a:t>4/24/2017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DC5572-6CEF-4F8F-8572-0169E435826B}" type="slidenum">
              <a:rPr lang="en-US" smtClean="0"/>
              <a:t>‹#›</a:t>
            </a:fld>
            <a:endParaRPr lang="en-US"/>
          </a:p>
        </p:txBody>
      </p:sp>
    </p:spTree>
    <p:extLst>
      <p:ext uri="{BB962C8B-B14F-4D97-AF65-F5344CB8AC3E}">
        <p14:creationId xmlns:p14="http://schemas.microsoft.com/office/powerpoint/2010/main" val="3041567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1.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cid:0DFB8395-2658-42E6-8ECF-2518305118C3" TargetMode="External"/><Relationship Id="rId2" Type="http://schemas.openxmlformats.org/officeDocument/2006/relationships/image" Target="../media/image28.jpeg"/><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image" Target="../media/image2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 Id="rId5" Type="http://schemas.openxmlformats.org/officeDocument/2006/relationships/image" Target="../media/image1.jpe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cid:BABE2083-33F5-448A-869F-7A4655040AE9"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50.jpeg"/></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Word_Document1.docx"/></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SKIDMORE X-POT </a:t>
            </a:r>
            <a:br>
              <a:rPr lang="en-US" b="1" dirty="0"/>
            </a:br>
            <a:r>
              <a:rPr lang="en-US" b="1" dirty="0" smtClean="0"/>
              <a:t>PRESENTATION</a:t>
            </a:r>
            <a:endParaRPr lang="en-US" b="1" dirty="0"/>
          </a:p>
        </p:txBody>
      </p:sp>
      <p:sp>
        <p:nvSpPr>
          <p:cNvPr id="3" name="Subtitle 2"/>
          <p:cNvSpPr>
            <a:spLocks noGrp="1"/>
          </p:cNvSpPr>
          <p:nvPr>
            <p:ph type="subTitle" idx="1"/>
          </p:nvPr>
        </p:nvSpPr>
        <p:spPr/>
        <p:txBody>
          <a:bodyPr>
            <a:noAutofit/>
          </a:bodyPr>
          <a:lstStyle/>
          <a:p>
            <a:r>
              <a:rPr lang="en-US" sz="6000" b="1" dirty="0" smtClean="0">
                <a:latin typeface="+mj-lt"/>
              </a:rPr>
              <a:t>2017</a:t>
            </a:r>
            <a:endParaRPr lang="en-US" sz="6000" b="1" dirty="0">
              <a:latin typeface="+mj-lt"/>
            </a:endParaRPr>
          </a:p>
        </p:txBody>
      </p:sp>
      <p:pic>
        <p:nvPicPr>
          <p:cNvPr id="4" name="Picture 2" descr="New Skidmor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573" y="326901"/>
            <a:ext cx="2602291" cy="97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878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9332" y="514925"/>
            <a:ext cx="3946170" cy="5526437"/>
          </a:xfrm>
        </p:spPr>
        <p:txBody>
          <a:bodyPr>
            <a:normAutofit/>
          </a:bodyPr>
          <a:lstStyle/>
          <a:p>
            <a:pPr marL="0" indent="0">
              <a:buNone/>
            </a:pPr>
            <a:r>
              <a:rPr lang="en-GB" sz="3200" b="1" dirty="0"/>
              <a:t>X-POT Model Types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245" y="1859426"/>
            <a:ext cx="1965037" cy="351937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9619" y="1163001"/>
            <a:ext cx="2225766" cy="46343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3488" y="103031"/>
            <a:ext cx="1983033" cy="5772918"/>
          </a:xfrm>
          <a:prstGeom prst="rect">
            <a:avLst/>
          </a:prstGeom>
        </p:spPr>
      </p:pic>
      <p:sp>
        <p:nvSpPr>
          <p:cNvPr id="8" name="TextBox 7"/>
          <p:cNvSpPr txBox="1"/>
          <p:nvPr/>
        </p:nvSpPr>
        <p:spPr>
          <a:xfrm>
            <a:off x="715618" y="5827617"/>
            <a:ext cx="8103191" cy="461665"/>
          </a:xfrm>
          <a:prstGeom prst="rect">
            <a:avLst/>
          </a:prstGeom>
          <a:noFill/>
        </p:spPr>
        <p:txBody>
          <a:bodyPr wrap="square" rtlCol="0">
            <a:spAutoFit/>
          </a:bodyPr>
          <a:lstStyle/>
          <a:p>
            <a:r>
              <a:rPr lang="en-GB" sz="1200" dirty="0" smtClean="0"/>
              <a:t>      4 Magnets &amp; Cartridge Filter                                                       6 Magnets &amp; Cartridge Filter                                                                 13 Magnets &amp; Bag Filter</a:t>
            </a:r>
            <a:endParaRPr lang="en-GB" sz="1200" dirty="0"/>
          </a:p>
        </p:txBody>
      </p:sp>
    </p:spTree>
    <p:extLst>
      <p:ext uri="{BB962C8B-B14F-4D97-AF65-F5344CB8AC3E}">
        <p14:creationId xmlns:p14="http://schemas.microsoft.com/office/powerpoint/2010/main" val="3335149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sp>
        <p:nvSpPr>
          <p:cNvPr id="4" name="Text Placeholder 3"/>
          <p:cNvSpPr>
            <a:spLocks noGrp="1"/>
          </p:cNvSpPr>
          <p:nvPr>
            <p:ph type="body" sz="half" idx="2"/>
          </p:nvPr>
        </p:nvSpPr>
        <p:spPr>
          <a:xfrm>
            <a:off x="1012427" y="3057931"/>
            <a:ext cx="4297782" cy="3649162"/>
          </a:xfrm>
        </p:spPr>
        <p:txBody>
          <a:bodyPr>
            <a:normAutofit/>
          </a:bodyPr>
          <a:lstStyle/>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310" y="183401"/>
            <a:ext cx="2296082" cy="1009595"/>
          </a:xfrm>
          <a:prstGeom prst="rect">
            <a:avLst/>
          </a:prstGeom>
        </p:spPr>
      </p:pic>
      <p:pic>
        <p:nvPicPr>
          <p:cNvPr id="10" name="Picture 2" descr="New Skidmor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4980" y="6176145"/>
            <a:ext cx="1332766" cy="50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B7153AA1-7A4D-4363-8331-A8401F8D1953" descr="B7153AA1-7A4D-4363-8331-A8401F8D19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459" y="1192995"/>
            <a:ext cx="2833367" cy="283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571D5F50-F8FB-4DD7-90F2-5FDC0473A008" descr="571D5F50-F8FB-4DD7-90F2-5FDC0473A0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1876" y="1192995"/>
            <a:ext cx="2833366" cy="283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09F4F8AE-8C91-435B-95CE-73C727BEC361" descr="09F4F8AE-8C91-435B-95CE-73C727BEC3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1055" y="4101747"/>
            <a:ext cx="2547368" cy="254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08000" y="4101748"/>
            <a:ext cx="2572982" cy="461665"/>
          </a:xfrm>
          <a:prstGeom prst="rect">
            <a:avLst/>
          </a:prstGeom>
          <a:noFill/>
        </p:spPr>
        <p:txBody>
          <a:bodyPr wrap="square" rtlCol="0">
            <a:spAutoFit/>
          </a:bodyPr>
          <a:lstStyle/>
          <a:p>
            <a:r>
              <a:rPr lang="en-GB" sz="1200" b="1" dirty="0"/>
              <a:t>Above: </a:t>
            </a:r>
            <a:r>
              <a:rPr lang="en-GB" sz="1200" dirty="0"/>
              <a:t>PTFE Gasket &amp; 4</a:t>
            </a:r>
            <a:r>
              <a:rPr lang="en-GB" sz="1200" dirty="0" smtClean="0"/>
              <a:t> </a:t>
            </a:r>
            <a:r>
              <a:rPr lang="en-GB" sz="1200" dirty="0"/>
              <a:t>off </a:t>
            </a:r>
            <a:r>
              <a:rPr lang="en-GB" sz="1200" dirty="0" smtClean="0"/>
              <a:t>Fasteners ( US Version has 6)</a:t>
            </a:r>
            <a:endParaRPr lang="en-GB" sz="1200" dirty="0"/>
          </a:p>
        </p:txBody>
      </p:sp>
      <p:sp>
        <p:nvSpPr>
          <p:cNvPr id="9" name="TextBox 8"/>
          <p:cNvSpPr txBox="1"/>
          <p:nvPr/>
        </p:nvSpPr>
        <p:spPr>
          <a:xfrm>
            <a:off x="5928494" y="4264677"/>
            <a:ext cx="2843604" cy="1384995"/>
          </a:xfrm>
          <a:prstGeom prst="rect">
            <a:avLst/>
          </a:prstGeom>
          <a:noFill/>
        </p:spPr>
        <p:txBody>
          <a:bodyPr wrap="square" rtlCol="0">
            <a:spAutoFit/>
          </a:bodyPr>
          <a:lstStyle/>
          <a:p>
            <a:r>
              <a:rPr lang="en-GB" sz="1200" b="1" dirty="0"/>
              <a:t>Above: </a:t>
            </a:r>
            <a:r>
              <a:rPr lang="en-GB" sz="1200" dirty="0"/>
              <a:t>Each Fastener is made from </a:t>
            </a:r>
            <a:r>
              <a:rPr lang="en-GB" sz="1200" dirty="0" err="1"/>
              <a:t>M10</a:t>
            </a:r>
            <a:r>
              <a:rPr lang="en-GB" sz="1200" dirty="0"/>
              <a:t> S/S Studded Rod with a 16/</a:t>
            </a:r>
            <a:r>
              <a:rPr lang="en-GB" sz="1200" dirty="0" err="1"/>
              <a:t>17mm</a:t>
            </a:r>
            <a:r>
              <a:rPr lang="en-GB" sz="1200" dirty="0"/>
              <a:t> or 21/32 Nut and washer, plus a circlip to prevent losing the Nut.</a:t>
            </a:r>
          </a:p>
          <a:p>
            <a:endParaRPr lang="en-GB" sz="1200" dirty="0"/>
          </a:p>
          <a:p>
            <a:r>
              <a:rPr lang="en-GB" sz="1200" b="1" dirty="0"/>
              <a:t>Left: </a:t>
            </a:r>
            <a:r>
              <a:rPr lang="en-GB" sz="1200" dirty="0"/>
              <a:t>Each Retainer is secured to the X-POT by a welded housing block and a circlip.</a:t>
            </a:r>
          </a:p>
        </p:txBody>
      </p:sp>
    </p:spTree>
    <p:extLst>
      <p:ext uri="{BB962C8B-B14F-4D97-AF65-F5344CB8AC3E}">
        <p14:creationId xmlns:p14="http://schemas.microsoft.com/office/powerpoint/2010/main" val="4036878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10837"/>
            <a:ext cx="8386618" cy="1537855"/>
          </a:xfrm>
        </p:spPr>
        <p:txBody>
          <a:bodyPr>
            <a:normAutofit/>
          </a:bodyPr>
          <a:lstStyle/>
          <a:p>
            <a:pPr algn="ctr"/>
            <a:r>
              <a:rPr lang="en-GB" sz="3200" dirty="0">
                <a:solidFill>
                  <a:schemeClr val="tx1"/>
                </a:solidFill>
              </a:rPr>
              <a:t>Internal Components</a:t>
            </a:r>
          </a:p>
        </p:txBody>
      </p:sp>
      <p:sp>
        <p:nvSpPr>
          <p:cNvPr id="4" name="Text Placeholder 3"/>
          <p:cNvSpPr>
            <a:spLocks noGrp="1"/>
          </p:cNvSpPr>
          <p:nvPr>
            <p:ph type="body" sz="half" idx="2"/>
          </p:nvPr>
        </p:nvSpPr>
        <p:spPr>
          <a:xfrm>
            <a:off x="508000" y="1648691"/>
            <a:ext cx="8511308" cy="4959927"/>
          </a:xfrm>
        </p:spPr>
        <p:txBody>
          <a:bodyPr/>
          <a:lstStyle/>
          <a:p>
            <a:r>
              <a:rPr lang="en-GB" b="1" u="sng" dirty="0">
                <a:solidFill>
                  <a:schemeClr val="tx1"/>
                </a:solidFill>
              </a:rPr>
              <a:t>Magnets /Magnet Grate &amp; Baffle Plate</a:t>
            </a:r>
          </a:p>
          <a:p>
            <a:pPr marL="285750" indent="-285750">
              <a:buFont typeface="Arial" panose="020B0604020202020204" pitchFamily="34" charset="0"/>
              <a:buChar char="•"/>
            </a:pPr>
            <a:r>
              <a:rPr lang="en-GB" dirty="0">
                <a:solidFill>
                  <a:schemeClr val="tx1"/>
                </a:solidFill>
              </a:rPr>
              <a:t>1 off 316 S/S Highly Polished Magnet Grate with Screwed Cap ends (Cap Ends removable using a Flat Head screwdriver) </a:t>
            </a:r>
          </a:p>
          <a:p>
            <a:pPr marL="285750" indent="-285750">
              <a:buFont typeface="Arial" panose="020B0604020202020204" pitchFamily="34" charset="0"/>
              <a:buChar char="•"/>
            </a:pPr>
            <a:r>
              <a:rPr lang="en-GB" dirty="0">
                <a:solidFill>
                  <a:schemeClr val="tx1"/>
                </a:solidFill>
              </a:rPr>
              <a:t>Magnet Grate contains </a:t>
            </a:r>
            <a:r>
              <a:rPr lang="en-GB" b="1" dirty="0">
                <a:solidFill>
                  <a:schemeClr val="tx1"/>
                </a:solidFill>
              </a:rPr>
              <a:t>4 off </a:t>
            </a:r>
            <a:r>
              <a:rPr lang="en-GB" dirty="0" err="1">
                <a:solidFill>
                  <a:schemeClr val="tx1"/>
                </a:solidFill>
              </a:rPr>
              <a:t>D20</a:t>
            </a:r>
            <a:r>
              <a:rPr lang="en-GB" dirty="0">
                <a:solidFill>
                  <a:schemeClr val="tx1"/>
                </a:solidFill>
              </a:rPr>
              <a:t> </a:t>
            </a:r>
            <a:r>
              <a:rPr lang="en-GB" dirty="0" err="1">
                <a:solidFill>
                  <a:schemeClr val="tx1"/>
                </a:solidFill>
              </a:rPr>
              <a:t>x114</a:t>
            </a:r>
            <a:r>
              <a:rPr lang="en-GB" dirty="0">
                <a:solidFill>
                  <a:schemeClr val="tx1"/>
                </a:solidFill>
              </a:rPr>
              <a:t> mm S/S encased rare earth magnets (with screw at end to aid removal).</a:t>
            </a:r>
          </a:p>
          <a:p>
            <a:pPr marL="285750" indent="-285750">
              <a:buFont typeface="Arial" panose="020B0604020202020204" pitchFamily="34" charset="0"/>
              <a:buChar char="•"/>
            </a:pPr>
            <a:r>
              <a:rPr lang="en-GB" dirty="0">
                <a:solidFill>
                  <a:schemeClr val="tx1"/>
                </a:solidFill>
              </a:rPr>
              <a:t>Each magnetic bar is consisted of stainless steel tube and a strong surface flux of 8000 Gauss </a:t>
            </a:r>
            <a:r>
              <a:rPr lang="en-GB" dirty="0" err="1">
                <a:solidFill>
                  <a:schemeClr val="tx1"/>
                </a:solidFill>
              </a:rPr>
              <a:t>NdFeB</a:t>
            </a:r>
            <a:r>
              <a:rPr lang="en-GB" dirty="0">
                <a:solidFill>
                  <a:schemeClr val="tx1"/>
                </a:solidFill>
              </a:rPr>
              <a:t> Magnets.</a:t>
            </a:r>
          </a:p>
          <a:p>
            <a:pPr marL="285750" indent="-285750">
              <a:buFont typeface="Arial" panose="020B0604020202020204" pitchFamily="34" charset="0"/>
              <a:buChar char="•"/>
            </a:pPr>
            <a:r>
              <a:rPr lang="en-GB" dirty="0">
                <a:solidFill>
                  <a:schemeClr val="tx1"/>
                </a:solidFill>
              </a:rPr>
              <a:t>1 off 316 Highly Polished Baffle Plate- Acts to separate the Magnetic and non-magnetic chambers with each X-POT, It also comes with 4 off Pins that locate into the Cartridge Filter. The pins also elevate the Baffle Plate from the Base of the X-POT should “Magnetic Filtration Only” be required (For Heavily fouled systems containing Iron).</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8896" y="360219"/>
            <a:ext cx="2296082" cy="72043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1489" y="4359014"/>
            <a:ext cx="2001399" cy="184900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089" y="4468774"/>
            <a:ext cx="2231138" cy="1974656"/>
          </a:xfrm>
          <a:prstGeom prst="rect">
            <a:avLst/>
          </a:prstGeom>
        </p:spPr>
      </p:pic>
      <p:sp>
        <p:nvSpPr>
          <p:cNvPr id="8" name="TextBox 7"/>
          <p:cNvSpPr txBox="1"/>
          <p:nvPr/>
        </p:nvSpPr>
        <p:spPr>
          <a:xfrm>
            <a:off x="1034088" y="6287424"/>
            <a:ext cx="2159759" cy="382138"/>
          </a:xfrm>
          <a:prstGeom prst="rect">
            <a:avLst/>
          </a:prstGeom>
          <a:noFill/>
        </p:spPr>
        <p:txBody>
          <a:bodyPr wrap="square" rtlCol="0">
            <a:spAutoFit/>
          </a:bodyPr>
          <a:lstStyle/>
          <a:p>
            <a:pPr algn="ctr"/>
            <a:r>
              <a:rPr lang="en-GB" dirty="0"/>
              <a:t>Baffle Plate</a:t>
            </a:r>
          </a:p>
        </p:txBody>
      </p:sp>
      <p:sp>
        <p:nvSpPr>
          <p:cNvPr id="9" name="TextBox 8"/>
          <p:cNvSpPr txBox="1"/>
          <p:nvPr/>
        </p:nvSpPr>
        <p:spPr>
          <a:xfrm>
            <a:off x="4114800" y="6155329"/>
            <a:ext cx="2733541" cy="646331"/>
          </a:xfrm>
          <a:prstGeom prst="rect">
            <a:avLst/>
          </a:prstGeom>
          <a:noFill/>
        </p:spPr>
        <p:txBody>
          <a:bodyPr wrap="square" rtlCol="0">
            <a:spAutoFit/>
          </a:bodyPr>
          <a:lstStyle/>
          <a:p>
            <a:pPr algn="ctr"/>
            <a:r>
              <a:rPr lang="en-GB" dirty="0"/>
              <a:t>Baffle Plate with Magnet Grate Sited above</a:t>
            </a:r>
          </a:p>
        </p:txBody>
      </p:sp>
      <p:pic>
        <p:nvPicPr>
          <p:cNvPr id="10" name="Picture 2" descr="New Skidmor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4980" y="6176145"/>
            <a:ext cx="1332766" cy="50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5613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10837"/>
            <a:ext cx="8386618" cy="1537855"/>
          </a:xfrm>
        </p:spPr>
        <p:txBody>
          <a:bodyPr>
            <a:normAutofit/>
          </a:bodyPr>
          <a:lstStyle/>
          <a:p>
            <a:r>
              <a:rPr lang="en-GB" sz="3200" dirty="0">
                <a:solidFill>
                  <a:schemeClr val="tx1"/>
                </a:solidFill>
              </a:rPr>
              <a:t>                            Dirty Magnet Grate</a:t>
            </a:r>
          </a:p>
        </p:txBody>
      </p:sp>
      <p:sp>
        <p:nvSpPr>
          <p:cNvPr id="4" name="Text Placeholder 3"/>
          <p:cNvSpPr>
            <a:spLocks noGrp="1"/>
          </p:cNvSpPr>
          <p:nvPr>
            <p:ph type="body" sz="half" idx="2"/>
          </p:nvPr>
        </p:nvSpPr>
        <p:spPr>
          <a:xfrm>
            <a:off x="508000" y="1648691"/>
            <a:ext cx="8511308" cy="4959927"/>
          </a:xfrm>
        </p:spPr>
        <p:txBody>
          <a:bodyPr/>
          <a:lstStyle/>
          <a:p>
            <a:pPr marL="285750" indent="-285750">
              <a:buFont typeface="Arial" panose="020B0604020202020204" pitchFamily="34" charset="0"/>
              <a:buChar char="•"/>
            </a:pPr>
            <a:endParaRPr lang="en-GB" dirty="0">
              <a:solidFill>
                <a:schemeClr val="tx1"/>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98896" y="360219"/>
            <a:ext cx="2296082" cy="720437"/>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000" y="1640764"/>
            <a:ext cx="4077648" cy="4077648"/>
          </a:xfrm>
          <a:prstGeom prst="rect">
            <a:avLst/>
          </a:prstGeom>
        </p:spPr>
      </p:pic>
      <p:sp>
        <p:nvSpPr>
          <p:cNvPr id="7" name="TextBox 6"/>
          <p:cNvSpPr txBox="1"/>
          <p:nvPr/>
        </p:nvSpPr>
        <p:spPr>
          <a:xfrm>
            <a:off x="508000" y="5962287"/>
            <a:ext cx="3770573" cy="523220"/>
          </a:xfrm>
          <a:prstGeom prst="rect">
            <a:avLst/>
          </a:prstGeom>
          <a:noFill/>
        </p:spPr>
        <p:txBody>
          <a:bodyPr wrap="square" rtlCol="0">
            <a:spAutoFit/>
          </a:bodyPr>
          <a:lstStyle/>
          <a:p>
            <a:pPr algn="ctr"/>
            <a:r>
              <a:rPr lang="en-GB" sz="1400" dirty="0"/>
              <a:t>Lid removed to access Magnet Grate (Sited above the Baffle Plate) with Cartridge Filter below</a:t>
            </a:r>
          </a:p>
        </p:txBody>
      </p:sp>
      <p:pic>
        <p:nvPicPr>
          <p:cNvPr id="8" name="Picture 7" descr="C:\Users\Mark\AppData\Local\Temp\Temp1_X-POT Case Study Photos.zip\X-POT Case Study Pics\20 yr old Tesco-Post 2 weeks.JPG"/>
          <p:cNvPicPr/>
          <p:nvPr/>
        </p:nvPicPr>
        <p:blipFill rotWithShape="1">
          <a:blip r:embed="rId4" cstate="email">
            <a:extLst>
              <a:ext uri="{28A0092B-C50C-407E-A947-70E740481C1C}">
                <a14:useLocalDpi xmlns:a14="http://schemas.microsoft.com/office/drawing/2010/main"/>
              </a:ext>
            </a:extLst>
          </a:blip>
          <a:srcRect/>
          <a:stretch/>
        </p:blipFill>
        <p:spPr bwMode="auto">
          <a:xfrm>
            <a:off x="5820995" y="1656618"/>
            <a:ext cx="2644030" cy="4061794"/>
          </a:xfrm>
          <a:prstGeom prst="rect">
            <a:avLst/>
          </a:prstGeom>
          <a:noFill/>
          <a:ln>
            <a:noFill/>
          </a:ln>
        </p:spPr>
      </p:pic>
      <p:sp>
        <p:nvSpPr>
          <p:cNvPr id="6" name="TextBox 5"/>
          <p:cNvSpPr txBox="1"/>
          <p:nvPr/>
        </p:nvSpPr>
        <p:spPr>
          <a:xfrm>
            <a:off x="5694979" y="5962287"/>
            <a:ext cx="2565329" cy="523220"/>
          </a:xfrm>
          <a:prstGeom prst="rect">
            <a:avLst/>
          </a:prstGeom>
          <a:noFill/>
        </p:spPr>
        <p:txBody>
          <a:bodyPr wrap="square" rtlCol="0">
            <a:spAutoFit/>
          </a:bodyPr>
          <a:lstStyle/>
          <a:p>
            <a:pPr algn="ctr"/>
            <a:r>
              <a:rPr lang="en-GB" sz="1400" dirty="0"/>
              <a:t>Heavily Fouled X-POT Compact magnet Grate</a:t>
            </a:r>
          </a:p>
        </p:txBody>
      </p:sp>
    </p:spTree>
    <p:extLst>
      <p:ext uri="{BB962C8B-B14F-4D97-AF65-F5344CB8AC3E}">
        <p14:creationId xmlns:p14="http://schemas.microsoft.com/office/powerpoint/2010/main" val="3329173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10837"/>
            <a:ext cx="8386618" cy="1537855"/>
          </a:xfrm>
        </p:spPr>
        <p:txBody>
          <a:bodyPr>
            <a:normAutofit/>
          </a:bodyPr>
          <a:lstStyle/>
          <a:p>
            <a:pPr algn="ctr"/>
            <a:r>
              <a:rPr lang="en-GB" sz="3200" dirty="0">
                <a:solidFill>
                  <a:schemeClr val="tx1"/>
                </a:solidFill>
              </a:rPr>
              <a:t>Huge Magnetic Power!</a:t>
            </a:r>
          </a:p>
        </p:txBody>
      </p:sp>
      <p:sp>
        <p:nvSpPr>
          <p:cNvPr id="4" name="Text Placeholder 3"/>
          <p:cNvSpPr>
            <a:spLocks noGrp="1"/>
          </p:cNvSpPr>
          <p:nvPr>
            <p:ph type="body" sz="half" idx="2"/>
          </p:nvPr>
        </p:nvSpPr>
        <p:spPr>
          <a:xfrm>
            <a:off x="1101678" y="3493827"/>
            <a:ext cx="5418540" cy="4758720"/>
          </a:xfrm>
        </p:spPr>
        <p:txBody>
          <a:bodyPr/>
          <a:lstStyle/>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98896" y="360219"/>
            <a:ext cx="2296082" cy="720437"/>
          </a:xfrm>
          <a:prstGeom prst="rect">
            <a:avLst/>
          </a:prstGeom>
        </p:spPr>
      </p:pic>
      <p:pic>
        <p:nvPicPr>
          <p:cNvPr id="4098" name="58E1F770-B89F-4C2A-A609-AA20EFE1E85E" descr="58E1F770-B89F-4C2A-A609-AA20EFE1E85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0301" y="2570498"/>
            <a:ext cx="2231405" cy="396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C3E0B9F3-4EDE-4A67-9E49-660D0341741A" descr="C3E0B9F3-4EDE-4A67-9E49-660D0341741A"/>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062"/>
          <a:stretch/>
        </p:blipFill>
        <p:spPr bwMode="auto">
          <a:xfrm>
            <a:off x="6012855" y="2570498"/>
            <a:ext cx="2055629" cy="396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00702" y="1648691"/>
            <a:ext cx="4749421" cy="1200329"/>
          </a:xfrm>
          <a:prstGeom prst="rect">
            <a:avLst/>
          </a:prstGeom>
          <a:noFill/>
        </p:spPr>
        <p:txBody>
          <a:bodyPr wrap="square" rtlCol="0">
            <a:spAutoFit/>
          </a:bodyPr>
          <a:lstStyle/>
          <a:p>
            <a:pPr algn="ctr"/>
            <a:r>
              <a:rPr lang="en-GB" dirty="0"/>
              <a:t>The Primary Chamber is equipped to deal with even the heaviest fouled systems, </a:t>
            </a:r>
            <a:r>
              <a:rPr lang="en-GB" u="sng" dirty="0"/>
              <a:t>making the secondary chamber filter last even longer than its competitors</a:t>
            </a:r>
            <a:r>
              <a:rPr lang="en-GB" dirty="0"/>
              <a:t>!</a:t>
            </a:r>
          </a:p>
        </p:txBody>
      </p:sp>
      <p:cxnSp>
        <p:nvCxnSpPr>
          <p:cNvPr id="10" name="Straight Arrow Connector 9"/>
          <p:cNvCxnSpPr/>
          <p:nvPr/>
        </p:nvCxnSpPr>
        <p:spPr>
          <a:xfrm flipH="1">
            <a:off x="2136028" y="3216828"/>
            <a:ext cx="1638176" cy="19785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5104949" y="3216828"/>
            <a:ext cx="1766646" cy="20245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3214048" y="2875296"/>
            <a:ext cx="2553837" cy="923330"/>
          </a:xfrm>
          <a:prstGeom prst="rect">
            <a:avLst/>
          </a:prstGeom>
          <a:noFill/>
        </p:spPr>
        <p:txBody>
          <a:bodyPr wrap="square" rtlCol="0">
            <a:spAutoFit/>
          </a:bodyPr>
          <a:lstStyle/>
          <a:p>
            <a:r>
              <a:rPr lang="en-GB" dirty="0"/>
              <a:t>Sludge removed from Radiators and Air Handling Unit Batteries</a:t>
            </a:r>
          </a:p>
        </p:txBody>
      </p:sp>
    </p:spTree>
    <p:extLst>
      <p:ext uri="{BB962C8B-B14F-4D97-AF65-F5344CB8AC3E}">
        <p14:creationId xmlns:p14="http://schemas.microsoft.com/office/powerpoint/2010/main" val="365709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10837"/>
            <a:ext cx="8386618" cy="1537855"/>
          </a:xfrm>
        </p:spPr>
        <p:txBody>
          <a:bodyPr>
            <a:normAutofit/>
          </a:bodyPr>
          <a:lstStyle/>
          <a:p>
            <a:pPr algn="ctr"/>
            <a:r>
              <a:rPr lang="en-GB" sz="3200" dirty="0">
                <a:solidFill>
                  <a:schemeClr val="tx1"/>
                </a:solidFill>
              </a:rPr>
              <a:t>Magnet Grate Cleaning</a:t>
            </a:r>
          </a:p>
        </p:txBody>
      </p:sp>
      <p:sp>
        <p:nvSpPr>
          <p:cNvPr id="4" name="Text Placeholder 3"/>
          <p:cNvSpPr>
            <a:spLocks noGrp="1"/>
          </p:cNvSpPr>
          <p:nvPr>
            <p:ph type="body" sz="half" idx="2"/>
          </p:nvPr>
        </p:nvSpPr>
        <p:spPr>
          <a:xfrm>
            <a:off x="845191" y="1817969"/>
            <a:ext cx="3607391" cy="4787548"/>
          </a:xfrm>
        </p:spPr>
        <p:txBody>
          <a:bodyPr/>
          <a:lstStyle/>
          <a:p>
            <a:pPr marL="285750" indent="-285750">
              <a:buFont typeface="Arial" panose="020B0604020202020204" pitchFamily="34" charset="0"/>
              <a:buChar char="•"/>
            </a:pPr>
            <a:endParaRPr lang="en-GB" dirty="0">
              <a:solidFill>
                <a:schemeClr val="tx1"/>
              </a:solidFill>
            </a:endParaRPr>
          </a:p>
          <a:p>
            <a:r>
              <a:rPr lang="en-GB" b="1" dirty="0">
                <a:solidFill>
                  <a:schemeClr val="tx1"/>
                </a:solidFill>
              </a:rPr>
              <a:t>Left: </a:t>
            </a:r>
            <a:r>
              <a:rPr lang="en-GB" dirty="0">
                <a:solidFill>
                  <a:schemeClr val="tx1"/>
                </a:solidFill>
              </a:rPr>
              <a:t>By removing the magnets from the magnet grate allows a “simple rinse” to remove the magnetite. Once removed the magnets should be  kept clear of dirty surfaces containing iron deposits.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98896" y="360219"/>
            <a:ext cx="2296082" cy="720437"/>
          </a:xfrm>
          <a:prstGeom prst="rect">
            <a:avLst/>
          </a:prstGeom>
        </p:spPr>
      </p:pic>
      <p:pic>
        <p:nvPicPr>
          <p:cNvPr id="9" name="Picture 8" descr="C:\Users\Mark\AppData\Local\Temp\Temp1_X-POT Case Study Photos.zip\X-POT Case Study Pics\IMG_0302.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5776212" y="1817968"/>
            <a:ext cx="2808335" cy="4621373"/>
          </a:xfrm>
          <a:prstGeom prst="rect">
            <a:avLst/>
          </a:prstGeom>
          <a:noFill/>
          <a:ln>
            <a:noFill/>
          </a:ln>
        </p:spPr>
      </p:pic>
      <p:pic>
        <p:nvPicPr>
          <p:cNvPr id="5122" name="AB4EE161-06C8-4A50-9163-227CA8644D1A" descr="AB4EE161-06C8-4A50-9163-227CA8644D1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1617962" y="3690020"/>
            <a:ext cx="2640138" cy="264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041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10837"/>
            <a:ext cx="8386618" cy="1537855"/>
          </a:xfrm>
        </p:spPr>
        <p:txBody>
          <a:bodyPr>
            <a:normAutofit/>
          </a:bodyPr>
          <a:lstStyle/>
          <a:p>
            <a:pPr algn="ctr"/>
            <a:r>
              <a:rPr lang="en-GB" sz="3200" dirty="0">
                <a:solidFill>
                  <a:schemeClr val="tx1"/>
                </a:solidFill>
              </a:rPr>
              <a:t>Dirty Filter Removal</a:t>
            </a:r>
          </a:p>
        </p:txBody>
      </p:sp>
      <p:sp>
        <p:nvSpPr>
          <p:cNvPr id="4" name="Text Placeholder 3"/>
          <p:cNvSpPr>
            <a:spLocks noGrp="1"/>
          </p:cNvSpPr>
          <p:nvPr>
            <p:ph type="body" sz="half" idx="2"/>
          </p:nvPr>
        </p:nvSpPr>
        <p:spPr>
          <a:xfrm>
            <a:off x="508000" y="1648691"/>
            <a:ext cx="8511308" cy="4959927"/>
          </a:xfrm>
        </p:spPr>
        <p:txBody>
          <a:bodyPr>
            <a:normAutofit/>
          </a:bodyPr>
          <a:lstStyle/>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dirty="0">
                <a:solidFill>
                  <a:schemeClr val="tx1"/>
                </a:solidFill>
              </a:rPr>
              <a:t> </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a:p>
            <a:endParaRPr lang="en-GB" dirty="0">
              <a:solidFill>
                <a:schemeClr val="tx1"/>
              </a:solidFill>
            </a:endParaRPr>
          </a:p>
          <a:p>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98896" y="360219"/>
            <a:ext cx="2296082" cy="720437"/>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255" y="1898073"/>
            <a:ext cx="2528642" cy="4147628"/>
          </a:xfrm>
          <a:prstGeom prst="rect">
            <a:avLst/>
          </a:prstGeom>
        </p:spPr>
      </p:pic>
      <p:pic>
        <p:nvPicPr>
          <p:cNvPr id="6" name="Picture 5" descr="C:\Users\Mark\AppData\Local\Temp\Temp1_X-POT Case Study Photos.zip\X-POT Case Study Pics\IMG_0272 (1).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5097972" y="1898074"/>
            <a:ext cx="2363942" cy="4195792"/>
          </a:xfrm>
          <a:prstGeom prst="rect">
            <a:avLst/>
          </a:prstGeom>
          <a:noFill/>
          <a:ln>
            <a:noFill/>
          </a:ln>
        </p:spPr>
      </p:pic>
      <p:cxnSp>
        <p:nvCxnSpPr>
          <p:cNvPr id="8" name="Straight Arrow Connector 7"/>
          <p:cNvCxnSpPr/>
          <p:nvPr/>
        </p:nvCxnSpPr>
        <p:spPr>
          <a:xfrm>
            <a:off x="1238535" y="1080655"/>
            <a:ext cx="399197" cy="26451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788159" y="641445"/>
            <a:ext cx="1821976" cy="369332"/>
          </a:xfrm>
          <a:prstGeom prst="rect">
            <a:avLst/>
          </a:prstGeom>
          <a:noFill/>
        </p:spPr>
        <p:txBody>
          <a:bodyPr wrap="square" rtlCol="0">
            <a:spAutoFit/>
          </a:bodyPr>
          <a:lstStyle/>
          <a:p>
            <a:r>
              <a:rPr lang="en-GB" dirty="0"/>
              <a:t>PTFE Seal</a:t>
            </a:r>
          </a:p>
        </p:txBody>
      </p:sp>
    </p:spTree>
    <p:extLst>
      <p:ext uri="{BB962C8B-B14F-4D97-AF65-F5344CB8AC3E}">
        <p14:creationId xmlns:p14="http://schemas.microsoft.com/office/powerpoint/2010/main" val="4269137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08000" y="1648691"/>
            <a:ext cx="8511308" cy="4959927"/>
          </a:xfrm>
        </p:spPr>
        <p:txBody>
          <a:bodyPr>
            <a:normAutofit/>
          </a:bodyPr>
          <a:lstStyle/>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dirty="0">
                <a:solidFill>
                  <a:schemeClr val="tx1"/>
                </a:solidFill>
              </a:rPr>
              <a:t> </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a:p>
            <a:endParaRPr lang="en-GB" dirty="0">
              <a:solidFill>
                <a:schemeClr val="tx1"/>
              </a:solidFill>
            </a:endParaRPr>
          </a:p>
          <a:p>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solidFill>
                <a:schemeClr val="tx1"/>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98896" y="360219"/>
            <a:ext cx="2296082" cy="720437"/>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3963" y="1330038"/>
            <a:ext cx="2675033" cy="5169146"/>
          </a:xfrm>
          <a:prstGeom prst="rect">
            <a:avLst/>
          </a:prstGeom>
        </p:spPr>
      </p:pic>
    </p:spTree>
    <p:extLst>
      <p:ext uri="{BB962C8B-B14F-4D97-AF65-F5344CB8AC3E}">
        <p14:creationId xmlns:p14="http://schemas.microsoft.com/office/powerpoint/2010/main" val="2392884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d:0DFB8395-2658-42E6-8ECF-2518305118C3"/>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1886769" y="2194054"/>
            <a:ext cx="2684040" cy="2487453"/>
          </a:xfrm>
          <a:prstGeom prst="rect">
            <a:avLst/>
          </a:prstGeom>
          <a:noFill/>
          <a:ln>
            <a:noFill/>
          </a:ln>
        </p:spPr>
      </p:pic>
      <p:sp>
        <p:nvSpPr>
          <p:cNvPr id="4" name="TextBox 3"/>
          <p:cNvSpPr txBox="1"/>
          <p:nvPr/>
        </p:nvSpPr>
        <p:spPr>
          <a:xfrm>
            <a:off x="2159759" y="5554639"/>
            <a:ext cx="5424985" cy="923330"/>
          </a:xfrm>
          <a:prstGeom prst="rect">
            <a:avLst/>
          </a:prstGeom>
          <a:noFill/>
        </p:spPr>
        <p:txBody>
          <a:bodyPr wrap="square" rtlCol="0">
            <a:spAutoFit/>
          </a:bodyPr>
          <a:lstStyle/>
          <a:p>
            <a:pPr algn="ctr"/>
            <a:r>
              <a:rPr lang="en-GB" dirty="0"/>
              <a:t>X-POTS are supplied with a Fabric encased fibreglass Insulation Jacket and Lid. These are detachable and secured using a </a:t>
            </a:r>
            <a:r>
              <a:rPr lang="en-GB" dirty="0" err="1"/>
              <a:t>Velco</a:t>
            </a:r>
            <a:r>
              <a:rPr lang="en-GB" dirty="0"/>
              <a:t> Fastener  </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55595" y="142455"/>
            <a:ext cx="2296082" cy="720437"/>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04858" y="276028"/>
            <a:ext cx="1828718" cy="5383238"/>
          </a:xfrm>
          <a:prstGeom prst="rect">
            <a:avLst/>
          </a:prstGeom>
        </p:spPr>
      </p:pic>
      <p:pic>
        <p:nvPicPr>
          <p:cNvPr id="7" name="Picture 2" descr="New Skidmore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4980" y="6176145"/>
            <a:ext cx="1332766" cy="50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164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sp>
        <p:nvSpPr>
          <p:cNvPr id="4" name="Text Placeholder 3"/>
          <p:cNvSpPr>
            <a:spLocks noGrp="1"/>
          </p:cNvSpPr>
          <p:nvPr>
            <p:ph type="body" sz="half" idx="2"/>
          </p:nvPr>
        </p:nvSpPr>
        <p:spPr>
          <a:xfrm>
            <a:off x="508000" y="1512451"/>
            <a:ext cx="8469746" cy="5165440"/>
          </a:xfrm>
        </p:spPr>
        <p:txBody>
          <a:bodyPr>
            <a:normAutofit/>
          </a:bodyPr>
          <a:lstStyle/>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10" name="Picture 2" descr="New Skidmor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4980" y="6176145"/>
            <a:ext cx="1332766" cy="50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8896" y="360219"/>
            <a:ext cx="2296082" cy="720437"/>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0044" y="1435380"/>
            <a:ext cx="8807702" cy="4643206"/>
          </a:xfrm>
          <a:prstGeom prst="rect">
            <a:avLst/>
          </a:prstGeom>
        </p:spPr>
      </p:pic>
    </p:spTree>
    <p:extLst>
      <p:ext uri="{BB962C8B-B14F-4D97-AF65-F5344CB8AC3E}">
        <p14:creationId xmlns:p14="http://schemas.microsoft.com/office/powerpoint/2010/main" val="4036095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8165" y="1967143"/>
            <a:ext cx="7453424" cy="3948464"/>
          </a:xfrm>
        </p:spPr>
        <p:txBody>
          <a:bodyPr>
            <a:normAutofit/>
          </a:bodyPr>
          <a:lstStyle/>
          <a:p>
            <a:pPr algn="ctr"/>
            <a:endParaRPr lang="en-GB" sz="2800" dirty="0">
              <a:solidFill>
                <a:schemeClr val="tx1"/>
              </a:solidFill>
            </a:endParaRPr>
          </a:p>
          <a:p>
            <a:pPr algn="ctr"/>
            <a:r>
              <a:rPr lang="en-GB" sz="2800" dirty="0">
                <a:solidFill>
                  <a:schemeClr val="tx1"/>
                </a:solidFill>
              </a:rPr>
              <a:t>Patent Pending X-POT Slip Stream Filtration &amp; Shot Feeder Units</a:t>
            </a:r>
          </a:p>
          <a:p>
            <a:pPr algn="ctr"/>
            <a:r>
              <a:rPr lang="en-GB" sz="2800" dirty="0">
                <a:solidFill>
                  <a:schemeClr val="tx1"/>
                </a:solidFill>
              </a:rPr>
              <a:t>Product Presentation by Darren Wilkinson &amp; John Williams</a:t>
            </a:r>
          </a:p>
          <a:p>
            <a:endParaRPr lang="en-GB" sz="2800" dirty="0"/>
          </a:p>
          <a:p>
            <a:endParaRPr lang="en-GB" sz="2800" dirty="0"/>
          </a:p>
          <a:p>
            <a:endParaRPr lang="en-GB" sz="2800" dirty="0"/>
          </a:p>
        </p:txBody>
      </p:sp>
      <p:pic>
        <p:nvPicPr>
          <p:cNvPr id="5" name="Picture 2" descr="New Skidmor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090" y="766739"/>
            <a:ext cx="2602291" cy="97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471" y="1850410"/>
            <a:ext cx="1658034" cy="442142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1505" y="4579955"/>
            <a:ext cx="5237909" cy="1768071"/>
          </a:xfrm>
          <a:prstGeom prst="rect">
            <a:avLst/>
          </a:prstGeom>
        </p:spPr>
      </p:pic>
    </p:spTree>
    <p:extLst>
      <p:ext uri="{BB962C8B-B14F-4D97-AF65-F5344CB8AC3E}">
        <p14:creationId xmlns:p14="http://schemas.microsoft.com/office/powerpoint/2010/main" val="1286678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1"/>
            <a:ext cx="8063399" cy="714777"/>
          </a:xfrm>
        </p:spPr>
        <p:txBody>
          <a:bodyPr/>
          <a:lstStyle/>
          <a:p>
            <a:pPr algn="ctr"/>
            <a:r>
              <a:rPr lang="en-GB" dirty="0" smtClean="0"/>
              <a:t>FILTER TYPES</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62138" y="1520186"/>
            <a:ext cx="3372983" cy="3254154"/>
          </a:xfrm>
          <a:prstGeom prst="rect">
            <a:avLst/>
          </a:prstGeom>
        </p:spPr>
      </p:pic>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6090072" y="814589"/>
            <a:ext cx="2231314" cy="4169033"/>
          </a:xfrm>
          <a:prstGeom prst="rect">
            <a:avLst/>
          </a:prstGeom>
        </p:spPr>
      </p:pic>
      <p:sp>
        <p:nvSpPr>
          <p:cNvPr id="8" name="TextBox 7"/>
          <p:cNvSpPr txBox="1"/>
          <p:nvPr/>
        </p:nvSpPr>
        <p:spPr>
          <a:xfrm>
            <a:off x="736918" y="4892787"/>
            <a:ext cx="2569335" cy="923330"/>
          </a:xfrm>
          <a:prstGeom prst="rect">
            <a:avLst/>
          </a:prstGeom>
          <a:noFill/>
        </p:spPr>
        <p:txBody>
          <a:bodyPr wrap="square" rtlCol="0">
            <a:spAutoFit/>
          </a:bodyPr>
          <a:lstStyle/>
          <a:p>
            <a:pPr algn="ctr"/>
            <a:r>
              <a:rPr lang="en-GB" dirty="0" smtClean="0"/>
              <a:t>X-POT Compact &amp; X-POT 6 Use the same Cartridge Filter</a:t>
            </a:r>
            <a:endParaRPr lang="en-GB" dirty="0"/>
          </a:p>
        </p:txBody>
      </p:sp>
      <p:sp>
        <p:nvSpPr>
          <p:cNvPr id="9" name="TextBox 8"/>
          <p:cNvSpPr txBox="1"/>
          <p:nvPr/>
        </p:nvSpPr>
        <p:spPr>
          <a:xfrm>
            <a:off x="5860730" y="5347504"/>
            <a:ext cx="2627290" cy="369332"/>
          </a:xfrm>
          <a:prstGeom prst="rect">
            <a:avLst/>
          </a:prstGeom>
          <a:noFill/>
        </p:spPr>
        <p:txBody>
          <a:bodyPr wrap="square" rtlCol="0">
            <a:spAutoFit/>
          </a:bodyPr>
          <a:lstStyle/>
          <a:p>
            <a:r>
              <a:rPr lang="en-GB" dirty="0" smtClean="0"/>
              <a:t>X-POT XP Uses a Bag Filter</a:t>
            </a:r>
            <a:endParaRPr lang="en-GB" dirty="0"/>
          </a:p>
        </p:txBody>
      </p:sp>
      <p:sp>
        <p:nvSpPr>
          <p:cNvPr id="10" name="TextBox 9"/>
          <p:cNvSpPr txBox="1"/>
          <p:nvPr/>
        </p:nvSpPr>
        <p:spPr>
          <a:xfrm>
            <a:off x="3112774" y="5899756"/>
            <a:ext cx="3573887" cy="646331"/>
          </a:xfrm>
          <a:prstGeom prst="rect">
            <a:avLst/>
          </a:prstGeom>
          <a:noFill/>
        </p:spPr>
        <p:txBody>
          <a:bodyPr wrap="square" rtlCol="0">
            <a:spAutoFit/>
          </a:bodyPr>
          <a:lstStyle/>
          <a:p>
            <a:r>
              <a:rPr lang="en-GB" dirty="0" smtClean="0"/>
              <a:t>Recommend Filter changes quarterly </a:t>
            </a:r>
            <a:endParaRPr lang="en-GB" dirty="0"/>
          </a:p>
        </p:txBody>
      </p:sp>
      <p:pic>
        <p:nvPicPr>
          <p:cNvPr id="11" name="Picture 2" descr="New Skidmor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4980" y="6176145"/>
            <a:ext cx="1332766" cy="50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88143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2243" y="167757"/>
            <a:ext cx="5675532" cy="6497999"/>
          </a:xfrm>
        </p:spPr>
      </p:pic>
      <p:pic>
        <p:nvPicPr>
          <p:cNvPr id="6" name="Picture 2" descr="New Skidmor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4980" y="6176145"/>
            <a:ext cx="1332766" cy="50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2367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rId1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3931" y="2060619"/>
            <a:ext cx="4252010" cy="3697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imagerId1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25142" y="1571223"/>
            <a:ext cx="2834375" cy="43284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042" y="252750"/>
            <a:ext cx="7874402" cy="1754326"/>
          </a:xfrm>
          <a:prstGeom prst="rect">
            <a:avLst/>
          </a:prstGeom>
          <a:noFill/>
        </p:spPr>
        <p:txBody>
          <a:bodyPr wrap="square" rtlCol="0">
            <a:spAutoFit/>
          </a:bodyPr>
          <a:lstStyle/>
          <a:p>
            <a:r>
              <a:rPr lang="en-GB" sz="3600" dirty="0" smtClean="0"/>
              <a:t>THE X-POT ALSO HELPS TO REDUCE AIR AND OXYGEN-FURTHER REDUCING CORROSION RATES</a:t>
            </a:r>
            <a:endParaRPr lang="en-GB" sz="3600" dirty="0"/>
          </a:p>
        </p:txBody>
      </p:sp>
      <p:pic>
        <p:nvPicPr>
          <p:cNvPr id="12" name="Picture 2" descr="New Skidmor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4980" y="6176145"/>
            <a:ext cx="1332766" cy="50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9474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9555" y="270457"/>
            <a:ext cx="6645272" cy="772733"/>
          </a:xfrm>
        </p:spPr>
        <p:txBody>
          <a:bodyPr>
            <a:normAutofit/>
          </a:bodyPr>
          <a:lstStyle/>
          <a:p>
            <a:pPr algn="ctr"/>
            <a:r>
              <a:rPr lang="en-GB" sz="3200" dirty="0"/>
              <a:t>Generic Installation for X-</a:t>
            </a:r>
            <a:r>
              <a:rPr lang="en-GB" sz="3200" dirty="0" err="1"/>
              <a:t>POTs</a:t>
            </a:r>
            <a:r>
              <a:rPr lang="en-GB" sz="3200" dirty="0"/>
              <a:t> (HTG)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9936" y="901522"/>
            <a:ext cx="6764891" cy="5373091"/>
          </a:xfrm>
          <a:prstGeom prst="rect">
            <a:avLst/>
          </a:prstGeom>
        </p:spPr>
      </p:pic>
      <p:sp>
        <p:nvSpPr>
          <p:cNvPr id="7" name="TextBox 6"/>
          <p:cNvSpPr txBox="1"/>
          <p:nvPr/>
        </p:nvSpPr>
        <p:spPr>
          <a:xfrm>
            <a:off x="666482" y="6452315"/>
            <a:ext cx="7543800" cy="646331"/>
          </a:xfrm>
          <a:prstGeom prst="rect">
            <a:avLst/>
          </a:prstGeom>
          <a:noFill/>
        </p:spPr>
        <p:txBody>
          <a:bodyPr wrap="square" rtlCol="0">
            <a:spAutoFit/>
          </a:bodyPr>
          <a:lstStyle/>
          <a:p>
            <a:pPr algn="ctr"/>
            <a:r>
              <a:rPr lang="en-GB" dirty="0"/>
              <a:t>*System Volume to be directed through X-POT over a 24 hour circulation period*</a:t>
            </a:r>
          </a:p>
        </p:txBody>
      </p:sp>
      <p:pic>
        <p:nvPicPr>
          <p:cNvPr id="8" name="Picture 2" descr="New Skidmor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4980" y="6176145"/>
            <a:ext cx="1332766" cy="50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4017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9555" y="270457"/>
            <a:ext cx="6645272" cy="772733"/>
          </a:xfrm>
        </p:spPr>
        <p:txBody>
          <a:bodyPr>
            <a:normAutofit/>
          </a:bodyPr>
          <a:lstStyle/>
          <a:p>
            <a:pPr algn="ctr"/>
            <a:r>
              <a:rPr lang="en-GB" sz="3200" dirty="0"/>
              <a:t>Generic Installation for X-</a:t>
            </a:r>
            <a:r>
              <a:rPr lang="en-GB" sz="3200" dirty="0" err="1"/>
              <a:t>POTs</a:t>
            </a:r>
            <a:r>
              <a:rPr lang="en-GB" sz="3200" dirty="0"/>
              <a:t> (</a:t>
            </a:r>
            <a:r>
              <a:rPr lang="en-GB" sz="3200" dirty="0" err="1"/>
              <a:t>CHW</a:t>
            </a:r>
            <a:r>
              <a:rPr lang="en-GB" sz="3200" dirty="0"/>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8757" y="850007"/>
            <a:ext cx="6824247" cy="5396248"/>
          </a:xfrm>
          <a:prstGeom prst="rect">
            <a:avLst/>
          </a:prstGeom>
        </p:spPr>
      </p:pic>
      <p:sp>
        <p:nvSpPr>
          <p:cNvPr id="7" name="TextBox 6"/>
          <p:cNvSpPr txBox="1"/>
          <p:nvPr/>
        </p:nvSpPr>
        <p:spPr>
          <a:xfrm>
            <a:off x="508000" y="6503831"/>
            <a:ext cx="7818191" cy="646331"/>
          </a:xfrm>
          <a:prstGeom prst="rect">
            <a:avLst/>
          </a:prstGeom>
          <a:noFill/>
        </p:spPr>
        <p:txBody>
          <a:bodyPr wrap="square" rtlCol="0">
            <a:spAutoFit/>
          </a:bodyPr>
          <a:lstStyle/>
          <a:p>
            <a:pPr algn="ctr"/>
            <a:r>
              <a:rPr lang="en-GB" dirty="0"/>
              <a:t>*System Volume to be directed through the X-POT over 24 hour Circulation period*</a:t>
            </a:r>
          </a:p>
        </p:txBody>
      </p:sp>
      <p:pic>
        <p:nvPicPr>
          <p:cNvPr id="8" name="Picture 2" descr="New Skidmor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4980" y="6176145"/>
            <a:ext cx="1332766" cy="50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283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41668"/>
            <a:ext cx="8136944" cy="734095"/>
          </a:xfrm>
        </p:spPr>
        <p:txBody>
          <a:bodyPr>
            <a:normAutofit fontScale="90000"/>
          </a:bodyPr>
          <a:lstStyle/>
          <a:p>
            <a:pPr algn="ctr"/>
            <a:r>
              <a:rPr lang="en-GB" sz="3200" dirty="0">
                <a:solidFill>
                  <a:schemeClr val="tx1"/>
                </a:solidFill>
              </a:rPr>
              <a:t>Ancillary Items required</a:t>
            </a:r>
            <a:r>
              <a:rPr lang="en-GB" dirty="0"/>
              <a:t/>
            </a:r>
            <a:br>
              <a:rPr lang="en-GB" dirty="0"/>
            </a:b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87077" y="1150079"/>
            <a:ext cx="1616300" cy="290934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39117" y="1150080"/>
            <a:ext cx="2145800" cy="209346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56862" y="3753426"/>
            <a:ext cx="1364510" cy="2364228"/>
          </a:xfrm>
          <a:prstGeom prst="rect">
            <a:avLst/>
          </a:prstGeom>
        </p:spPr>
      </p:pic>
      <p:sp>
        <p:nvSpPr>
          <p:cNvPr id="10" name="TextBox 9"/>
          <p:cNvSpPr txBox="1"/>
          <p:nvPr/>
        </p:nvSpPr>
        <p:spPr>
          <a:xfrm>
            <a:off x="454135" y="1082270"/>
            <a:ext cx="1565497" cy="1754326"/>
          </a:xfrm>
          <a:prstGeom prst="rect">
            <a:avLst/>
          </a:prstGeom>
          <a:noFill/>
        </p:spPr>
        <p:txBody>
          <a:bodyPr wrap="square" rtlCol="0">
            <a:spAutoFit/>
          </a:bodyPr>
          <a:lstStyle/>
          <a:p>
            <a:r>
              <a:rPr lang="en-GB" sz="1200" dirty="0" err="1" smtClean="0"/>
              <a:t>1off</a:t>
            </a:r>
            <a:r>
              <a:rPr lang="en-GB" sz="1200" dirty="0" smtClean="0"/>
              <a:t> </a:t>
            </a:r>
            <a:r>
              <a:rPr lang="en-GB" sz="1200" dirty="0" err="1" smtClean="0"/>
              <a:t>PICV</a:t>
            </a:r>
            <a:r>
              <a:rPr lang="en-GB" sz="1200" dirty="0" smtClean="0"/>
              <a:t> (actuator Head not required)  to regulate flow rate through the</a:t>
            </a:r>
          </a:p>
          <a:p>
            <a:r>
              <a:rPr lang="en-GB" sz="1200" dirty="0" smtClean="0"/>
              <a:t> X-POT when fitted to Variable speed pumps. For Fixed speed a standard </a:t>
            </a:r>
            <a:r>
              <a:rPr lang="en-GB" sz="1200" dirty="0" err="1" smtClean="0"/>
              <a:t>DRV</a:t>
            </a:r>
            <a:r>
              <a:rPr lang="en-GB" sz="1200" dirty="0" smtClean="0"/>
              <a:t> can be installed.</a:t>
            </a:r>
            <a:endParaRPr lang="en-GB" sz="1200" dirty="0"/>
          </a:p>
        </p:txBody>
      </p:sp>
      <p:cxnSp>
        <p:nvCxnSpPr>
          <p:cNvPr id="13" name="Straight Arrow Connector 12"/>
          <p:cNvCxnSpPr/>
          <p:nvPr/>
        </p:nvCxnSpPr>
        <p:spPr>
          <a:xfrm>
            <a:off x="1449563" y="2324316"/>
            <a:ext cx="1081136" cy="2804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6790386" y="1082271"/>
            <a:ext cx="2153992" cy="830997"/>
          </a:xfrm>
          <a:prstGeom prst="rect">
            <a:avLst/>
          </a:prstGeom>
          <a:noFill/>
        </p:spPr>
        <p:txBody>
          <a:bodyPr wrap="square" rtlCol="0">
            <a:spAutoFit/>
          </a:bodyPr>
          <a:lstStyle/>
          <a:p>
            <a:r>
              <a:rPr lang="en-GB" sz="1200" dirty="0" smtClean="0"/>
              <a:t>Sight Flow Indicator-Simple way to identify if the Filter is becoming or is in fact blocked and required swapping out.</a:t>
            </a:r>
            <a:endParaRPr lang="en-GB" sz="1200" dirty="0"/>
          </a:p>
        </p:txBody>
      </p:sp>
      <p:cxnSp>
        <p:nvCxnSpPr>
          <p:cNvPr id="17" name="Straight Arrow Connector 16"/>
          <p:cNvCxnSpPr>
            <a:stCxn id="15" idx="1"/>
          </p:cNvCxnSpPr>
          <p:nvPr/>
        </p:nvCxnSpPr>
        <p:spPr>
          <a:xfrm flipH="1" flipV="1">
            <a:off x="5853448" y="1497769"/>
            <a:ext cx="93693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6085268" y="4059422"/>
            <a:ext cx="2231265" cy="1384995"/>
          </a:xfrm>
          <a:prstGeom prst="rect">
            <a:avLst/>
          </a:prstGeom>
          <a:noFill/>
        </p:spPr>
        <p:txBody>
          <a:bodyPr wrap="square" rtlCol="0">
            <a:spAutoFit/>
          </a:bodyPr>
          <a:lstStyle/>
          <a:p>
            <a:r>
              <a:rPr lang="en-GB" sz="1200" dirty="0" err="1" smtClean="0"/>
              <a:t>2off</a:t>
            </a:r>
            <a:r>
              <a:rPr lang="en-GB" sz="1200" dirty="0" smtClean="0"/>
              <a:t> Pressure Gauges- Identify pressure is safe, should maintenance become required on the flow and return lines. Also back up aid, should the sight glass becomes dirty/stained.</a:t>
            </a:r>
            <a:endParaRPr lang="en-GB" sz="1200" dirty="0"/>
          </a:p>
        </p:txBody>
      </p:sp>
      <p:cxnSp>
        <p:nvCxnSpPr>
          <p:cNvPr id="9" name="Straight Arrow Connector 8"/>
          <p:cNvCxnSpPr/>
          <p:nvPr/>
        </p:nvCxnSpPr>
        <p:spPr>
          <a:xfrm flipH="1">
            <a:off x="5021372" y="4276578"/>
            <a:ext cx="918712" cy="3798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2" name="Picture 2" descr="New Skidmor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4980" y="6176145"/>
            <a:ext cx="1332766" cy="50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70760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
            <a:ext cx="8165921" cy="695459"/>
          </a:xfrm>
        </p:spPr>
        <p:txBody>
          <a:bodyPr>
            <a:normAutofit fontScale="90000"/>
          </a:bodyPr>
          <a:lstStyle/>
          <a:p>
            <a:pPr algn="ctr"/>
            <a:r>
              <a:rPr lang="en-GB" b="1" dirty="0">
                <a:solidFill>
                  <a:schemeClr val="tx1"/>
                </a:solidFill>
              </a:rPr>
              <a:t>X-POT Case Study in USA </a:t>
            </a:r>
            <a:r>
              <a:rPr lang="en-GB" b="1" smtClean="0">
                <a:solidFill>
                  <a:schemeClr val="tx1"/>
                </a:solidFill>
              </a:rPr>
              <a:t>By Skidmore</a:t>
            </a:r>
            <a:endParaRPr lang="en-GB" b="1" dirty="0">
              <a:solidFill>
                <a:schemeClr val="tx1"/>
              </a:solidFill>
            </a:endParaRPr>
          </a:p>
        </p:txBody>
      </p:sp>
      <p:sp>
        <p:nvSpPr>
          <p:cNvPr id="4" name="TextBox 3"/>
          <p:cNvSpPr txBox="1"/>
          <p:nvPr/>
        </p:nvSpPr>
        <p:spPr>
          <a:xfrm>
            <a:off x="1139780" y="1017432"/>
            <a:ext cx="6790387" cy="6740307"/>
          </a:xfrm>
          <a:prstGeom prst="rect">
            <a:avLst/>
          </a:prstGeom>
          <a:noFill/>
        </p:spPr>
        <p:txBody>
          <a:bodyPr wrap="square" rtlCol="0">
            <a:spAutoFit/>
          </a:bodyPr>
          <a:lstStyle/>
          <a:p>
            <a:pPr algn="ctr"/>
            <a:r>
              <a:rPr lang="en-GB" b="1" u="sng" dirty="0"/>
              <a:t>Site:</a:t>
            </a:r>
          </a:p>
          <a:p>
            <a:pPr algn="ctr"/>
            <a:r>
              <a:rPr lang="en-US" dirty="0" err="1"/>
              <a:t>Naper</a:t>
            </a:r>
            <a:r>
              <a:rPr lang="en-US" dirty="0"/>
              <a:t> Boulevard Library</a:t>
            </a:r>
            <a:endParaRPr lang="en-GB" dirty="0"/>
          </a:p>
          <a:p>
            <a:pPr algn="ctr"/>
            <a:r>
              <a:rPr lang="en-US" dirty="0"/>
              <a:t>2035 S. </a:t>
            </a:r>
            <a:r>
              <a:rPr lang="en-US" dirty="0" err="1"/>
              <a:t>Naper</a:t>
            </a:r>
            <a:r>
              <a:rPr lang="en-US" dirty="0"/>
              <a:t> Blvd.</a:t>
            </a:r>
            <a:endParaRPr lang="en-GB" dirty="0"/>
          </a:p>
          <a:p>
            <a:pPr algn="ctr"/>
            <a:r>
              <a:rPr lang="en-US" dirty="0"/>
              <a:t>Naperville, IL 60565</a:t>
            </a:r>
          </a:p>
          <a:p>
            <a:pPr algn="ctr"/>
            <a:endParaRPr lang="en-US" dirty="0"/>
          </a:p>
          <a:p>
            <a:pPr algn="ctr"/>
            <a:r>
              <a:rPr lang="en-US" b="1" u="sng" dirty="0"/>
              <a:t>Install date:</a:t>
            </a:r>
            <a:r>
              <a:rPr lang="en-US" b="1" dirty="0"/>
              <a:t> </a:t>
            </a:r>
          </a:p>
          <a:p>
            <a:pPr algn="ctr"/>
            <a:r>
              <a:rPr lang="en-US" dirty="0"/>
              <a:t>May 13, 2016</a:t>
            </a:r>
          </a:p>
          <a:p>
            <a:pPr algn="ctr"/>
            <a:endParaRPr lang="en-US" dirty="0"/>
          </a:p>
          <a:p>
            <a:pPr algn="ctr"/>
            <a:r>
              <a:rPr lang="en-US" b="1" u="sng" dirty="0"/>
              <a:t>System:</a:t>
            </a:r>
          </a:p>
          <a:p>
            <a:pPr algn="ctr"/>
            <a:endParaRPr lang="en-US" b="1" u="sng" dirty="0"/>
          </a:p>
          <a:p>
            <a:pPr algn="ctr"/>
            <a:r>
              <a:rPr lang="en-US" dirty="0"/>
              <a:t>Closed Loop Hydronic Heating &amp; Cooling</a:t>
            </a:r>
          </a:p>
          <a:p>
            <a:pPr algn="ctr"/>
            <a:endParaRPr lang="en-US" dirty="0"/>
          </a:p>
          <a:p>
            <a:pPr algn="ctr"/>
            <a:r>
              <a:rPr lang="en-US" b="1" u="sng" dirty="0"/>
              <a:t> Rep:</a:t>
            </a:r>
            <a:r>
              <a:rPr lang="en-US" dirty="0"/>
              <a:t> </a:t>
            </a:r>
          </a:p>
          <a:p>
            <a:pPr algn="ctr"/>
            <a:r>
              <a:rPr lang="en-US" dirty="0"/>
              <a:t>Illinois Mechanical sales- Hugh J. </a:t>
            </a:r>
            <a:r>
              <a:rPr lang="en-US" dirty="0" err="1"/>
              <a:t>Mallaney</a:t>
            </a:r>
            <a:endParaRPr lang="en-US" dirty="0"/>
          </a:p>
          <a:p>
            <a:pPr algn="ctr"/>
            <a:endParaRPr lang="en-US" dirty="0"/>
          </a:p>
          <a:p>
            <a:pPr algn="ctr"/>
            <a:r>
              <a:rPr lang="en-US" b="1" u="sng" dirty="0"/>
              <a:t>Installer:</a:t>
            </a:r>
          </a:p>
          <a:p>
            <a:pPr algn="ctr"/>
            <a:r>
              <a:rPr lang="en-US" dirty="0"/>
              <a:t>Hayes Mechanical- Contact: Jim </a:t>
            </a:r>
            <a:r>
              <a:rPr lang="en-US" dirty="0" err="1"/>
              <a:t>Cherf</a:t>
            </a:r>
            <a:endParaRPr lang="en-GB" dirty="0"/>
          </a:p>
          <a:p>
            <a:pPr algn="ctr"/>
            <a:endParaRPr lang="en-GB" dirty="0"/>
          </a:p>
          <a:p>
            <a:pPr algn="ctr"/>
            <a:r>
              <a:rPr lang="en-US" b="1" u="sng" dirty="0"/>
              <a:t>Skidmore associates:</a:t>
            </a:r>
            <a:r>
              <a:rPr lang="en-US" dirty="0"/>
              <a:t> </a:t>
            </a:r>
          </a:p>
          <a:p>
            <a:pPr algn="ctr"/>
            <a:endParaRPr lang="en-US" dirty="0"/>
          </a:p>
          <a:p>
            <a:pPr algn="ctr"/>
            <a:r>
              <a:rPr lang="en-US" dirty="0"/>
              <a:t>Josh Nevil &amp; Curt Lake</a:t>
            </a:r>
            <a:endParaRPr lang="en-GB" dirty="0"/>
          </a:p>
          <a:p>
            <a:pPr algn="ctr"/>
            <a:endParaRPr lang="en-GB" dirty="0"/>
          </a:p>
          <a:p>
            <a:pPr algn="ctr"/>
            <a:endParaRPr lang="en-GB" dirty="0"/>
          </a:p>
          <a:p>
            <a:pPr algn="ctr"/>
            <a:r>
              <a:rPr lang="en-GB" dirty="0"/>
              <a:t> </a:t>
            </a:r>
          </a:p>
        </p:txBody>
      </p:sp>
      <p:pic>
        <p:nvPicPr>
          <p:cNvPr id="5" name="Picture 2" descr="New Skidmor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4980" y="6176145"/>
            <a:ext cx="1332766" cy="50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07970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93" y="43060"/>
            <a:ext cx="9235379" cy="5047556"/>
          </a:xfrm>
        </p:spPr>
        <p:txBody>
          <a:bodyPr/>
          <a:lstStyle/>
          <a:p>
            <a:r>
              <a:rPr lang="en-GB" dirty="0"/>
              <a:t/>
            </a:r>
            <a:br>
              <a:rPr lang="en-GB" dirty="0"/>
            </a:br>
            <a:r>
              <a:rPr lang="en-GB" dirty="0"/>
              <a:t/>
            </a:r>
            <a:br>
              <a:rPr lang="en-GB" dirty="0"/>
            </a:b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5062" y="301309"/>
            <a:ext cx="2770442" cy="6058549"/>
          </a:xfrm>
          <a:prstGeom prst="rect">
            <a:avLst/>
          </a:prstGeom>
        </p:spPr>
      </p:pic>
      <p:sp>
        <p:nvSpPr>
          <p:cNvPr id="6" name="TextBox 5"/>
          <p:cNvSpPr txBox="1"/>
          <p:nvPr/>
        </p:nvSpPr>
        <p:spPr>
          <a:xfrm>
            <a:off x="1781033" y="6488669"/>
            <a:ext cx="6151729" cy="276999"/>
          </a:xfrm>
          <a:prstGeom prst="rect">
            <a:avLst/>
          </a:prstGeom>
          <a:noFill/>
        </p:spPr>
        <p:txBody>
          <a:bodyPr wrap="square" rtlCol="0">
            <a:spAutoFit/>
          </a:bodyPr>
          <a:lstStyle/>
          <a:p>
            <a:pPr algn="ctr"/>
            <a:r>
              <a:rPr lang="en-GB" sz="1200" b="1" dirty="0"/>
              <a:t>Above: X-POT Compact unit Installed</a:t>
            </a:r>
          </a:p>
        </p:txBody>
      </p:sp>
      <p:sp>
        <p:nvSpPr>
          <p:cNvPr id="8" name="TextBox 7"/>
          <p:cNvSpPr txBox="1"/>
          <p:nvPr/>
        </p:nvSpPr>
        <p:spPr>
          <a:xfrm>
            <a:off x="409433" y="491319"/>
            <a:ext cx="1852684" cy="368490"/>
          </a:xfrm>
          <a:prstGeom prst="rect">
            <a:avLst/>
          </a:prstGeom>
          <a:noFill/>
        </p:spPr>
        <p:txBody>
          <a:bodyPr wrap="square" rtlCol="0">
            <a:spAutoFit/>
          </a:bodyPr>
          <a:lstStyle/>
          <a:p>
            <a:r>
              <a:rPr lang="en-GB" dirty="0"/>
              <a:t>Funnel</a:t>
            </a:r>
          </a:p>
        </p:txBody>
      </p:sp>
      <p:cxnSp>
        <p:nvCxnSpPr>
          <p:cNvPr id="10" name="Straight Arrow Connector 9"/>
          <p:cNvCxnSpPr/>
          <p:nvPr/>
        </p:nvCxnSpPr>
        <p:spPr>
          <a:xfrm>
            <a:off x="1074762" y="675564"/>
            <a:ext cx="3329309" cy="10134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7564273" y="301309"/>
            <a:ext cx="1381835" cy="646331"/>
          </a:xfrm>
          <a:prstGeom prst="rect">
            <a:avLst/>
          </a:prstGeom>
          <a:noFill/>
        </p:spPr>
        <p:txBody>
          <a:bodyPr wrap="square" rtlCol="0">
            <a:spAutoFit/>
          </a:bodyPr>
          <a:lstStyle/>
          <a:p>
            <a:r>
              <a:rPr lang="en-GB" dirty="0"/>
              <a:t>Manual Vent (To Bucket)</a:t>
            </a:r>
          </a:p>
        </p:txBody>
      </p:sp>
      <p:cxnSp>
        <p:nvCxnSpPr>
          <p:cNvPr id="13" name="Straight Arrow Connector 12"/>
          <p:cNvCxnSpPr>
            <a:stCxn id="11" idx="1"/>
          </p:cNvCxnSpPr>
          <p:nvPr/>
        </p:nvCxnSpPr>
        <p:spPr>
          <a:xfrm flipH="1">
            <a:off x="5151685" y="624475"/>
            <a:ext cx="2412587" cy="20294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7021773" y="4408227"/>
            <a:ext cx="1729854" cy="369332"/>
          </a:xfrm>
          <a:prstGeom prst="rect">
            <a:avLst/>
          </a:prstGeom>
          <a:noFill/>
        </p:spPr>
        <p:txBody>
          <a:bodyPr wrap="square" rtlCol="0">
            <a:spAutoFit/>
          </a:bodyPr>
          <a:lstStyle/>
          <a:p>
            <a:pPr algn="ctr"/>
            <a:r>
              <a:rPr lang="en-GB" dirty="0"/>
              <a:t>Drain</a:t>
            </a:r>
          </a:p>
        </p:txBody>
      </p:sp>
      <p:cxnSp>
        <p:nvCxnSpPr>
          <p:cNvPr id="18" name="Straight Arrow Connector 17"/>
          <p:cNvCxnSpPr/>
          <p:nvPr/>
        </p:nvCxnSpPr>
        <p:spPr>
          <a:xfrm flipH="1" flipV="1">
            <a:off x="5036025" y="4408227"/>
            <a:ext cx="2528248" cy="1846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6300148" y="150125"/>
            <a:ext cx="1141294" cy="369332"/>
          </a:xfrm>
          <a:prstGeom prst="rect">
            <a:avLst/>
          </a:prstGeom>
          <a:noFill/>
        </p:spPr>
        <p:txBody>
          <a:bodyPr wrap="square" rtlCol="0">
            <a:spAutoFit/>
          </a:bodyPr>
          <a:lstStyle/>
          <a:p>
            <a:r>
              <a:rPr lang="en-GB" dirty="0" err="1"/>
              <a:t>AAV</a:t>
            </a:r>
            <a:endParaRPr lang="en-GB" dirty="0"/>
          </a:p>
        </p:txBody>
      </p:sp>
      <p:cxnSp>
        <p:nvCxnSpPr>
          <p:cNvPr id="21" name="Straight Arrow Connector 20"/>
          <p:cNvCxnSpPr/>
          <p:nvPr/>
        </p:nvCxnSpPr>
        <p:spPr>
          <a:xfrm flipH="1">
            <a:off x="4841544" y="439809"/>
            <a:ext cx="1344317" cy="15527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6683991" y="1992573"/>
            <a:ext cx="2149523" cy="646331"/>
          </a:xfrm>
          <a:prstGeom prst="rect">
            <a:avLst/>
          </a:prstGeom>
          <a:noFill/>
        </p:spPr>
        <p:txBody>
          <a:bodyPr wrap="square" rtlCol="0">
            <a:spAutoFit/>
          </a:bodyPr>
          <a:lstStyle/>
          <a:p>
            <a:r>
              <a:rPr lang="en-GB" dirty="0"/>
              <a:t>Dirty Flow in (+ Pressure)</a:t>
            </a:r>
          </a:p>
        </p:txBody>
      </p:sp>
      <p:cxnSp>
        <p:nvCxnSpPr>
          <p:cNvPr id="25" name="Straight Arrow Connector 24"/>
          <p:cNvCxnSpPr>
            <a:stCxn id="22" idx="1"/>
          </p:cNvCxnSpPr>
          <p:nvPr/>
        </p:nvCxnSpPr>
        <p:spPr>
          <a:xfrm flipH="1">
            <a:off x="4923431" y="2315739"/>
            <a:ext cx="1760560" cy="12190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189945" y="3730069"/>
            <a:ext cx="2553646" cy="369332"/>
          </a:xfrm>
          <a:prstGeom prst="rect">
            <a:avLst/>
          </a:prstGeom>
          <a:noFill/>
        </p:spPr>
        <p:txBody>
          <a:bodyPr wrap="square" rtlCol="0">
            <a:spAutoFit/>
          </a:bodyPr>
          <a:lstStyle/>
          <a:p>
            <a:r>
              <a:rPr lang="en-GB" dirty="0"/>
              <a:t>Clean Return </a:t>
            </a:r>
            <a:r>
              <a:rPr lang="en-GB" dirty="0" smtClean="0"/>
              <a:t>(Pressure</a:t>
            </a:r>
            <a:r>
              <a:rPr lang="en-GB" dirty="0"/>
              <a:t>)</a:t>
            </a:r>
          </a:p>
        </p:txBody>
      </p:sp>
      <p:cxnSp>
        <p:nvCxnSpPr>
          <p:cNvPr id="28" name="Straight Arrow Connector 27"/>
          <p:cNvCxnSpPr/>
          <p:nvPr/>
        </p:nvCxnSpPr>
        <p:spPr>
          <a:xfrm>
            <a:off x="2438793" y="4107977"/>
            <a:ext cx="1890959" cy="4849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204717" y="1992573"/>
            <a:ext cx="2234077" cy="646331"/>
          </a:xfrm>
          <a:prstGeom prst="rect">
            <a:avLst/>
          </a:prstGeom>
          <a:noFill/>
        </p:spPr>
        <p:txBody>
          <a:bodyPr wrap="square" rtlCol="0">
            <a:spAutoFit/>
          </a:bodyPr>
          <a:lstStyle/>
          <a:p>
            <a:r>
              <a:rPr lang="en-GB" dirty="0"/>
              <a:t>Removable Lid/Top Flange</a:t>
            </a:r>
          </a:p>
        </p:txBody>
      </p:sp>
      <p:cxnSp>
        <p:nvCxnSpPr>
          <p:cNvPr id="8193" name="Straight Arrow Connector 8192"/>
          <p:cNvCxnSpPr/>
          <p:nvPr/>
        </p:nvCxnSpPr>
        <p:spPr>
          <a:xfrm>
            <a:off x="2538484" y="2361905"/>
            <a:ext cx="1791269" cy="7907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0" name="Picture 2" descr="New Skidmor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4980" y="6176145"/>
            <a:ext cx="1332766" cy="50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8599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933" y="321972"/>
            <a:ext cx="8869410" cy="6365431"/>
          </a:xfrm>
        </p:spPr>
        <p:txBody>
          <a:bodyPr>
            <a:normAutofit fontScale="90000"/>
          </a:bodyPr>
          <a:lstStyle/>
          <a:p>
            <a:r>
              <a:rPr lang="en-US" sz="1600" b="1" u="sng" dirty="0">
                <a:solidFill>
                  <a:schemeClr val="tx1"/>
                </a:solidFill>
              </a:rPr>
              <a:t>Jobsite system type:</a:t>
            </a:r>
            <a:r>
              <a:rPr lang="en-US" sz="1600" dirty="0">
                <a:solidFill>
                  <a:schemeClr val="tx1"/>
                </a:solidFill>
              </a:rPr>
              <a:t> </a:t>
            </a:r>
            <a:r>
              <a:rPr lang="en-US" sz="1600" dirty="0" smtClean="0"/>
              <a:t>C</a:t>
            </a:r>
            <a:r>
              <a:rPr lang="en-US" sz="1600" dirty="0" smtClean="0">
                <a:solidFill>
                  <a:schemeClr val="tx1"/>
                </a:solidFill>
              </a:rPr>
              <a:t>losed</a:t>
            </a:r>
            <a:r>
              <a:rPr lang="en-US" sz="1600" dirty="0">
                <a:solidFill>
                  <a:schemeClr val="tx1"/>
                </a:solidFill>
              </a:rPr>
              <a:t> loop hydronic heating and cooling system. </a:t>
            </a:r>
            <a:r>
              <a:rPr lang="en-US" sz="1600" dirty="0" smtClean="0">
                <a:solidFill>
                  <a:schemeClr val="tx1"/>
                </a:solidFill>
              </a:rPr>
              <a:t/>
            </a:r>
            <a:br>
              <a:rPr lang="en-US" sz="1600" dirty="0" smtClean="0">
                <a:solidFill>
                  <a:schemeClr val="tx1"/>
                </a:solidFill>
              </a:rPr>
            </a:br>
            <a:r>
              <a:rPr lang="en-US" sz="1600" dirty="0"/>
              <a:t/>
            </a:r>
            <a:br>
              <a:rPr lang="en-US" sz="1600" dirty="0"/>
            </a:br>
            <a:r>
              <a:rPr lang="en-GB" sz="1600" dirty="0"/>
              <a:t/>
            </a:r>
            <a:br>
              <a:rPr lang="en-GB" sz="1600" dirty="0"/>
            </a:br>
            <a:r>
              <a:rPr lang="en-US" sz="1600" b="1" u="sng" dirty="0" smtClean="0">
                <a:solidFill>
                  <a:schemeClr val="tx1"/>
                </a:solidFill>
              </a:rPr>
              <a:t>X-POT</a:t>
            </a:r>
            <a:r>
              <a:rPr lang="en-US" sz="1600" b="1" u="sng" dirty="0">
                <a:solidFill>
                  <a:schemeClr val="tx1"/>
                </a:solidFill>
              </a:rPr>
              <a:t> Installation:</a:t>
            </a:r>
            <a:r>
              <a:rPr lang="en-US" sz="1600" dirty="0">
                <a:solidFill>
                  <a:schemeClr val="tx1"/>
                </a:solidFill>
              </a:rPr>
              <a:t> </a:t>
            </a:r>
            <a:r>
              <a:rPr lang="en-US" sz="1600" dirty="0" smtClean="0">
                <a:solidFill>
                  <a:schemeClr val="tx1"/>
                </a:solidFill>
              </a:rPr>
              <a:t>The</a:t>
            </a:r>
            <a:r>
              <a:rPr lang="en-US" sz="1600" dirty="0">
                <a:solidFill>
                  <a:schemeClr val="tx1"/>
                </a:solidFill>
              </a:rPr>
              <a:t> X-POT is a </a:t>
            </a:r>
            <a:r>
              <a:rPr lang="en-US" sz="1600" b="1" dirty="0">
                <a:solidFill>
                  <a:schemeClr val="tx1"/>
                </a:solidFill>
              </a:rPr>
              <a:t>retrofit from the original side </a:t>
            </a:r>
            <a:r>
              <a:rPr lang="en-US" sz="1600" b="1" dirty="0" smtClean="0">
                <a:solidFill>
                  <a:schemeClr val="tx1"/>
                </a:solidFill>
              </a:rPr>
              <a:t>stream</a:t>
            </a:r>
            <a:r>
              <a:rPr lang="en-GB" sz="1600" b="1" dirty="0"/>
              <a:t> </a:t>
            </a:r>
            <a:r>
              <a:rPr lang="en-US" sz="1600" b="1" dirty="0" smtClean="0">
                <a:solidFill>
                  <a:schemeClr val="tx1"/>
                </a:solidFill>
              </a:rPr>
              <a:t>chemical</a:t>
            </a:r>
            <a:r>
              <a:rPr lang="en-US" sz="1600" b="1" dirty="0">
                <a:solidFill>
                  <a:schemeClr val="tx1"/>
                </a:solidFill>
              </a:rPr>
              <a:t> tank </a:t>
            </a:r>
            <a:r>
              <a:rPr lang="en-US" sz="1600" b="1" dirty="0" smtClean="0">
                <a:solidFill>
                  <a:schemeClr val="tx1"/>
                </a:solidFill>
              </a:rPr>
              <a:t>feeder</a:t>
            </a:r>
            <a:r>
              <a:rPr lang="en-US" sz="1600" dirty="0"/>
              <a:t>,</a:t>
            </a:r>
            <a:r>
              <a:rPr lang="en-US" sz="1600" dirty="0" smtClean="0">
                <a:solidFill>
                  <a:schemeClr val="tx1"/>
                </a:solidFill>
              </a:rPr>
              <a:t> with</a:t>
            </a:r>
            <a:r>
              <a:rPr lang="en-US" sz="1600" dirty="0">
                <a:solidFill>
                  <a:schemeClr val="tx1"/>
                </a:solidFill>
              </a:rPr>
              <a:t> the return piped into the suction side of the pump and the inlet piped into the discharge side of the pump.</a:t>
            </a:r>
            <a:r>
              <a:rPr lang="en-GB" sz="1600" dirty="0">
                <a:solidFill>
                  <a:schemeClr val="tx1"/>
                </a:solidFill>
              </a:rPr>
              <a:t/>
            </a:r>
            <a:br>
              <a:rPr lang="en-GB" sz="1600" dirty="0">
                <a:solidFill>
                  <a:schemeClr val="tx1"/>
                </a:solidFill>
              </a:rPr>
            </a:br>
            <a:r>
              <a:rPr lang="en-GB" sz="1600" dirty="0">
                <a:solidFill>
                  <a:schemeClr val="tx1"/>
                </a:solidFill>
              </a:rPr>
              <a:t/>
            </a:r>
            <a:br>
              <a:rPr lang="en-GB" sz="1600" dirty="0">
                <a:solidFill>
                  <a:schemeClr val="tx1"/>
                </a:solidFill>
              </a:rPr>
            </a:br>
            <a:r>
              <a:rPr lang="en-US" sz="1600" b="1" u="sng" dirty="0">
                <a:solidFill>
                  <a:schemeClr val="tx1"/>
                </a:solidFill>
              </a:rPr>
              <a:t>System problems and procedures:</a:t>
            </a:r>
            <a:r>
              <a:rPr lang="en-US" sz="1600" dirty="0">
                <a:solidFill>
                  <a:schemeClr val="tx1"/>
                </a:solidFill>
              </a:rPr>
              <a:t> No problems currently exist in the current system except the </a:t>
            </a:r>
            <a:r>
              <a:rPr lang="en-US" sz="1600" b="1" dirty="0">
                <a:solidFill>
                  <a:schemeClr val="tx1"/>
                </a:solidFill>
              </a:rPr>
              <a:t>normal buildup of rust</a:t>
            </a:r>
            <a:r>
              <a:rPr lang="en-GB" sz="1600" b="1" dirty="0">
                <a:solidFill>
                  <a:schemeClr val="tx1"/>
                </a:solidFill>
              </a:rPr>
              <a:t/>
            </a:r>
            <a:br>
              <a:rPr lang="en-GB" sz="1600" b="1" dirty="0">
                <a:solidFill>
                  <a:schemeClr val="tx1"/>
                </a:solidFill>
              </a:rPr>
            </a:br>
            <a:r>
              <a:rPr lang="en-US" sz="1600" b="1" dirty="0">
                <a:solidFill>
                  <a:schemeClr val="tx1"/>
                </a:solidFill>
              </a:rPr>
              <a:t>and calcium deposits in the system</a:t>
            </a:r>
            <a:r>
              <a:rPr lang="en-US" sz="1600" dirty="0">
                <a:solidFill>
                  <a:schemeClr val="tx1"/>
                </a:solidFill>
              </a:rPr>
              <a:t>. The current installer provides routine maintenance on the system mechanics and</a:t>
            </a:r>
            <a:r>
              <a:rPr lang="en-GB" sz="1600" dirty="0">
                <a:solidFill>
                  <a:schemeClr val="tx1"/>
                </a:solidFill>
              </a:rPr>
              <a:t/>
            </a:r>
            <a:br>
              <a:rPr lang="en-GB" sz="1600" dirty="0">
                <a:solidFill>
                  <a:schemeClr val="tx1"/>
                </a:solidFill>
              </a:rPr>
            </a:br>
            <a:r>
              <a:rPr lang="en-US" sz="1600" dirty="0">
                <a:solidFill>
                  <a:schemeClr val="tx1"/>
                </a:solidFill>
              </a:rPr>
              <a:t>provides standard water system flush and clean out. The customer has a water treatment contract with a different</a:t>
            </a:r>
            <a:r>
              <a:rPr lang="en-GB" sz="1600" dirty="0">
                <a:solidFill>
                  <a:schemeClr val="tx1"/>
                </a:solidFill>
              </a:rPr>
              <a:t/>
            </a:r>
            <a:br>
              <a:rPr lang="en-GB" sz="1600" dirty="0">
                <a:solidFill>
                  <a:schemeClr val="tx1"/>
                </a:solidFill>
              </a:rPr>
            </a:br>
            <a:r>
              <a:rPr lang="en-US" sz="1600" dirty="0">
                <a:solidFill>
                  <a:schemeClr val="tx1"/>
                </a:solidFill>
              </a:rPr>
              <a:t>provider.</a:t>
            </a:r>
            <a:r>
              <a:rPr lang="en-GB" sz="1600" dirty="0"/>
              <a:t/>
            </a:r>
            <a:br>
              <a:rPr lang="en-GB" sz="1600" dirty="0"/>
            </a:br>
            <a:r>
              <a:rPr lang="en-GB" sz="1600" dirty="0"/>
              <a:t/>
            </a:r>
            <a:br>
              <a:rPr lang="en-GB" sz="1600" dirty="0"/>
            </a:br>
            <a:r>
              <a:rPr lang="en-US" sz="1600" b="1" dirty="0"/>
              <a:t> </a:t>
            </a:r>
            <a:r>
              <a:rPr lang="en-US" sz="1600" b="1" u="sng" dirty="0">
                <a:solidFill>
                  <a:schemeClr val="tx1"/>
                </a:solidFill>
              </a:rPr>
              <a:t>Water &amp; System Quality</a:t>
            </a:r>
            <a:r>
              <a:rPr lang="en-US" sz="1600" dirty="0">
                <a:solidFill>
                  <a:schemeClr val="tx1"/>
                </a:solidFill>
              </a:rPr>
              <a:t>: </a:t>
            </a:r>
            <a:r>
              <a:rPr lang="en-US" sz="1600" dirty="0" smtClean="0">
                <a:solidFill>
                  <a:schemeClr val="tx1"/>
                </a:solidFill>
              </a:rPr>
              <a:t/>
            </a:r>
            <a:br>
              <a:rPr lang="en-US" sz="1600" dirty="0" smtClean="0">
                <a:solidFill>
                  <a:schemeClr val="tx1"/>
                </a:solidFill>
              </a:rPr>
            </a:br>
            <a:r>
              <a:rPr lang="en-US" sz="1600" dirty="0"/>
              <a:t/>
            </a:r>
            <a:br>
              <a:rPr lang="en-US" sz="1600" dirty="0"/>
            </a:br>
            <a:r>
              <a:rPr lang="en-US" sz="1600" dirty="0" smtClean="0">
                <a:solidFill>
                  <a:schemeClr val="tx1"/>
                </a:solidFill>
              </a:rPr>
              <a:t>Visually</a:t>
            </a:r>
            <a:r>
              <a:rPr lang="en-US" sz="1600" dirty="0">
                <a:solidFill>
                  <a:schemeClr val="tx1"/>
                </a:solidFill>
              </a:rPr>
              <a:t>, the water is 100% clear and free of all suspended solids.</a:t>
            </a:r>
            <a:r>
              <a:rPr lang="en-GB" sz="1600" dirty="0">
                <a:solidFill>
                  <a:schemeClr val="tx1"/>
                </a:solidFill>
              </a:rPr>
              <a:t/>
            </a:r>
            <a:br>
              <a:rPr lang="en-GB" sz="1600" dirty="0">
                <a:solidFill>
                  <a:schemeClr val="tx1"/>
                </a:solidFill>
              </a:rPr>
            </a:br>
            <a:r>
              <a:rPr lang="en-GB" sz="1600" dirty="0"/>
              <a:t/>
            </a:r>
            <a:br>
              <a:rPr lang="en-GB" sz="1600" dirty="0"/>
            </a:br>
            <a:r>
              <a:rPr lang="en-US" sz="1600" b="1" u="sng" dirty="0">
                <a:solidFill>
                  <a:schemeClr val="tx1"/>
                </a:solidFill>
              </a:rPr>
              <a:t>X-POT Magnet filter cleaner:</a:t>
            </a:r>
            <a:r>
              <a:rPr lang="en-US" sz="1600" dirty="0">
                <a:solidFill>
                  <a:schemeClr val="tx1"/>
                </a:solidFill>
              </a:rPr>
              <a:t> Magnets are currently picking up magnetic solids in the fluid and is working as designed.</a:t>
            </a:r>
            <a:r>
              <a:rPr lang="en-GB" sz="1600" dirty="0">
                <a:solidFill>
                  <a:schemeClr val="tx1"/>
                </a:solidFill>
              </a:rPr>
              <a:t/>
            </a:r>
            <a:br>
              <a:rPr lang="en-GB" sz="1600" dirty="0">
                <a:solidFill>
                  <a:schemeClr val="tx1"/>
                </a:solidFill>
              </a:rPr>
            </a:br>
            <a:r>
              <a:rPr lang="en-US" sz="1600" dirty="0">
                <a:solidFill>
                  <a:schemeClr val="tx1"/>
                </a:solidFill>
              </a:rPr>
              <a:t>Magnet assembly has been cleaned and reinstalled into the unit</a:t>
            </a:r>
            <a:br>
              <a:rPr lang="en-US" sz="1600" dirty="0">
                <a:solidFill>
                  <a:schemeClr val="tx1"/>
                </a:solidFill>
              </a:rPr>
            </a:br>
            <a:r>
              <a:rPr lang="en-US" sz="1600" dirty="0">
                <a:solidFill>
                  <a:schemeClr val="tx1"/>
                </a:solidFill>
              </a:rPr>
              <a:t/>
            </a:r>
            <a:br>
              <a:rPr lang="en-US" sz="1600" dirty="0">
                <a:solidFill>
                  <a:schemeClr val="tx1"/>
                </a:solidFill>
              </a:rPr>
            </a:br>
            <a:r>
              <a:rPr lang="en-US" sz="1600" b="1" u="sng" dirty="0">
                <a:solidFill>
                  <a:schemeClr val="tx1"/>
                </a:solidFill>
              </a:rPr>
              <a:t>X-POT cartridge filter:</a:t>
            </a:r>
            <a:r>
              <a:rPr lang="en-US" sz="1600" dirty="0">
                <a:solidFill>
                  <a:schemeClr val="tx1"/>
                </a:solidFill>
              </a:rPr>
              <a:t> The 100 micron filter has a collected a large amount of non-magnetic debris. A new 50 micron</a:t>
            </a:r>
            <a:r>
              <a:rPr lang="en-GB" sz="1600" dirty="0">
                <a:solidFill>
                  <a:schemeClr val="tx1"/>
                </a:solidFill>
              </a:rPr>
              <a:t/>
            </a:r>
            <a:br>
              <a:rPr lang="en-GB" sz="1600" dirty="0">
                <a:solidFill>
                  <a:schemeClr val="tx1"/>
                </a:solidFill>
              </a:rPr>
            </a:br>
            <a:r>
              <a:rPr lang="en-US" sz="1600" dirty="0">
                <a:solidFill>
                  <a:schemeClr val="tx1"/>
                </a:solidFill>
              </a:rPr>
              <a:t>filter has been installed in the system.</a:t>
            </a:r>
            <a:br>
              <a:rPr lang="en-US" sz="1600" dirty="0">
                <a:solidFill>
                  <a:schemeClr val="tx1"/>
                </a:solidFill>
              </a:rPr>
            </a:br>
            <a:r>
              <a:rPr lang="en-GB" sz="1600" dirty="0"/>
              <a:t/>
            </a:r>
            <a:br>
              <a:rPr lang="en-GB" sz="1600" dirty="0"/>
            </a:br>
            <a:r>
              <a:rPr lang="en-US" sz="1600" b="1" u="sng" dirty="0">
                <a:solidFill>
                  <a:schemeClr val="tx1"/>
                </a:solidFill>
              </a:rPr>
              <a:t>Installers Review of product and comments:</a:t>
            </a:r>
            <a:r>
              <a:rPr lang="en-US" sz="1600" dirty="0">
                <a:solidFill>
                  <a:schemeClr val="tx1"/>
                </a:solidFill>
              </a:rPr>
              <a:t> Project manager Jim </a:t>
            </a:r>
            <a:r>
              <a:rPr lang="en-US" sz="1600" dirty="0" err="1">
                <a:solidFill>
                  <a:schemeClr val="tx1"/>
                </a:solidFill>
              </a:rPr>
              <a:t>Cherf</a:t>
            </a:r>
            <a:r>
              <a:rPr lang="en-US" sz="1600" dirty="0">
                <a:solidFill>
                  <a:schemeClr val="tx1"/>
                </a:solidFill>
              </a:rPr>
              <a:t> is pleased with the water clarity and the</a:t>
            </a:r>
            <a:r>
              <a:rPr lang="en-GB" sz="1600" dirty="0">
                <a:solidFill>
                  <a:schemeClr val="tx1"/>
                </a:solidFill>
              </a:rPr>
              <a:t/>
            </a:r>
            <a:br>
              <a:rPr lang="en-GB" sz="1600" dirty="0">
                <a:solidFill>
                  <a:schemeClr val="tx1"/>
                </a:solidFill>
              </a:rPr>
            </a:br>
            <a:r>
              <a:rPr lang="en-US" sz="1600" dirty="0">
                <a:solidFill>
                  <a:schemeClr val="tx1"/>
                </a:solidFill>
              </a:rPr>
              <a:t>amount of debris the magnet and filter is removing from the system.</a:t>
            </a:r>
            <a:r>
              <a:rPr lang="en-GB" sz="1600" dirty="0"/>
              <a:t/>
            </a:r>
            <a:br>
              <a:rPr lang="en-GB" sz="1600" dirty="0"/>
            </a:br>
            <a:endParaRPr lang="en-GB" sz="1600" dirty="0">
              <a:solidFill>
                <a:schemeClr val="tx1"/>
              </a:solidFill>
            </a:endParaRPr>
          </a:p>
        </p:txBody>
      </p:sp>
      <p:pic>
        <p:nvPicPr>
          <p:cNvPr id="4" name="Picture 2" descr="New Skidmor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4980" y="6176145"/>
            <a:ext cx="1332766" cy="50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8263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122" y="259308"/>
            <a:ext cx="8864221" cy="6428095"/>
          </a:xfrm>
        </p:spPr>
        <p:txBody>
          <a:bodyPr>
            <a:normAutofit/>
          </a:bodyPr>
          <a:lstStyle/>
          <a:p>
            <a:r>
              <a:rPr lang="en-US" sz="1600" dirty="0">
                <a:solidFill>
                  <a:schemeClr val="tx1"/>
                </a:solidFill>
              </a:rPr>
              <a:t/>
            </a:r>
            <a:br>
              <a:rPr lang="en-US" sz="1600" dirty="0">
                <a:solidFill>
                  <a:schemeClr val="tx1"/>
                </a:solidFill>
              </a:rPr>
            </a:br>
            <a:r>
              <a:rPr lang="en-US" sz="1600" dirty="0">
                <a:solidFill>
                  <a:schemeClr val="tx1"/>
                </a:solidFill>
              </a:rPr>
              <a:t/>
            </a:r>
            <a:br>
              <a:rPr lang="en-US" sz="1600" dirty="0">
                <a:solidFill>
                  <a:schemeClr val="tx1"/>
                </a:solidFill>
              </a:rPr>
            </a:br>
            <a:r>
              <a:rPr lang="en-GB" sz="1600" dirty="0">
                <a:solidFill>
                  <a:schemeClr val="tx1"/>
                </a:solidFill>
              </a:rPr>
              <a:t/>
            </a:r>
            <a:br>
              <a:rPr lang="en-GB" sz="1600" dirty="0">
                <a:solidFill>
                  <a:schemeClr val="tx1"/>
                </a:solidFill>
              </a:rPr>
            </a:br>
            <a:r>
              <a:rPr lang="en-GB" sz="1600" dirty="0">
                <a:solidFill>
                  <a:schemeClr val="tx1"/>
                </a:solidFill>
              </a:rPr>
              <a:t/>
            </a:r>
            <a:br>
              <a:rPr lang="en-GB" sz="1600" dirty="0">
                <a:solidFill>
                  <a:schemeClr val="tx1"/>
                </a:solidFill>
              </a:rPr>
            </a:br>
            <a:endParaRPr lang="en-GB" sz="1600" dirty="0">
              <a:solidFill>
                <a:schemeClr val="tx1"/>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8220" y="174009"/>
            <a:ext cx="2697986" cy="6395225"/>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6253" y="259307"/>
            <a:ext cx="2662000" cy="6309926"/>
          </a:xfrm>
          <a:prstGeom prst="rect">
            <a:avLst/>
          </a:prstGeom>
        </p:spPr>
      </p:pic>
      <p:pic>
        <p:nvPicPr>
          <p:cNvPr id="5" name="Picture 2" descr="New Skidmor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1235" y="6270955"/>
            <a:ext cx="1332766" cy="50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681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89774" y="888643"/>
            <a:ext cx="3047726" cy="5608519"/>
          </a:xfrm>
        </p:spPr>
      </p:pic>
      <p:sp>
        <p:nvSpPr>
          <p:cNvPr id="6" name="TextBox 5"/>
          <p:cNvSpPr txBox="1"/>
          <p:nvPr/>
        </p:nvSpPr>
        <p:spPr>
          <a:xfrm>
            <a:off x="1168759" y="29664"/>
            <a:ext cx="6580139" cy="1077218"/>
          </a:xfrm>
          <a:prstGeom prst="rect">
            <a:avLst/>
          </a:prstGeom>
          <a:noFill/>
        </p:spPr>
        <p:txBody>
          <a:bodyPr wrap="square" rtlCol="0">
            <a:spAutoFit/>
          </a:bodyPr>
          <a:lstStyle/>
          <a:p>
            <a:pPr algn="ctr"/>
            <a:r>
              <a:rPr lang="en-GB" sz="3200" dirty="0" smtClean="0"/>
              <a:t>So why would a system benefit from an X-POT?</a:t>
            </a:r>
            <a:endParaRPr lang="en-GB" sz="3200" dirty="0"/>
          </a:p>
        </p:txBody>
      </p:sp>
      <p:pic>
        <p:nvPicPr>
          <p:cNvPr id="7" name="BABE2083-33F5-448A-869F-7A4655040AE9" descr="cid:BABE2083-33F5-448A-869F-7A4655040AE9"/>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4090636" y="1106882"/>
            <a:ext cx="4196919" cy="4254637"/>
          </a:xfrm>
          <a:prstGeom prst="rect">
            <a:avLst/>
          </a:prstGeom>
          <a:noFill/>
          <a:ln>
            <a:noFill/>
          </a:ln>
        </p:spPr>
      </p:pic>
      <p:sp>
        <p:nvSpPr>
          <p:cNvPr id="8" name="TextBox 7"/>
          <p:cNvSpPr txBox="1"/>
          <p:nvPr/>
        </p:nvSpPr>
        <p:spPr>
          <a:xfrm>
            <a:off x="4240369" y="5486401"/>
            <a:ext cx="3921617" cy="646331"/>
          </a:xfrm>
          <a:prstGeom prst="rect">
            <a:avLst/>
          </a:prstGeom>
          <a:noFill/>
        </p:spPr>
        <p:txBody>
          <a:bodyPr wrap="square" rtlCol="0">
            <a:spAutoFit/>
          </a:bodyPr>
          <a:lstStyle/>
          <a:p>
            <a:r>
              <a:rPr lang="en-GB" sz="1200" b="1" dirty="0" smtClean="0"/>
              <a:t>Above: </a:t>
            </a:r>
            <a:r>
              <a:rPr lang="en-GB" sz="1200" dirty="0" smtClean="0"/>
              <a:t>A Condenser system heavily fouled with Biofilm, creating under deposit corrosion. Bacterial Bi Products also include gassing (usually mistaken for an Air problem)</a:t>
            </a:r>
            <a:endParaRPr lang="en-GB" sz="1200" dirty="0"/>
          </a:p>
        </p:txBody>
      </p:sp>
    </p:spTree>
    <p:extLst>
      <p:ext uri="{BB962C8B-B14F-4D97-AF65-F5344CB8AC3E}">
        <p14:creationId xmlns:p14="http://schemas.microsoft.com/office/powerpoint/2010/main" val="25774625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122" y="259308"/>
            <a:ext cx="8864221" cy="6428095"/>
          </a:xfrm>
        </p:spPr>
        <p:txBody>
          <a:bodyPr>
            <a:normAutofit/>
          </a:bodyPr>
          <a:lstStyle/>
          <a:p>
            <a:r>
              <a:rPr lang="en-US" sz="1600" dirty="0">
                <a:solidFill>
                  <a:schemeClr val="tx1"/>
                </a:solidFill>
              </a:rPr>
              <a:t/>
            </a:r>
            <a:br>
              <a:rPr lang="en-US" sz="1600" dirty="0">
                <a:solidFill>
                  <a:schemeClr val="tx1"/>
                </a:solidFill>
              </a:rPr>
            </a:br>
            <a:r>
              <a:rPr lang="en-US" sz="1600" dirty="0">
                <a:solidFill>
                  <a:schemeClr val="tx1"/>
                </a:solidFill>
              </a:rPr>
              <a:t/>
            </a:r>
            <a:br>
              <a:rPr lang="en-US" sz="1600" dirty="0">
                <a:solidFill>
                  <a:schemeClr val="tx1"/>
                </a:solidFill>
              </a:rPr>
            </a:br>
            <a:r>
              <a:rPr lang="en-GB" sz="1600" dirty="0">
                <a:solidFill>
                  <a:schemeClr val="tx1"/>
                </a:solidFill>
              </a:rPr>
              <a:t/>
            </a:r>
            <a:br>
              <a:rPr lang="en-GB" sz="1600" dirty="0">
                <a:solidFill>
                  <a:schemeClr val="tx1"/>
                </a:solidFill>
              </a:rPr>
            </a:br>
            <a:r>
              <a:rPr lang="en-GB" sz="1600" dirty="0">
                <a:solidFill>
                  <a:schemeClr val="tx1"/>
                </a:solidFill>
              </a:rPr>
              <a:t/>
            </a:r>
            <a:br>
              <a:rPr lang="en-GB" sz="1600" dirty="0">
                <a:solidFill>
                  <a:schemeClr val="tx1"/>
                </a:solidFill>
              </a:rPr>
            </a:br>
            <a:endParaRPr lang="en-GB" sz="1600" dirty="0">
              <a:solidFill>
                <a:schemeClr val="tx1"/>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07793" y="399245"/>
            <a:ext cx="2381152" cy="5644212"/>
          </a:xfrm>
          <a:prstGeom prst="rect">
            <a:avLst/>
          </a:prstGeom>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1243" y="399245"/>
            <a:ext cx="2381152" cy="5644212"/>
          </a:xfrm>
          <a:prstGeom prst="rect">
            <a:avLst/>
          </a:prstGeom>
        </p:spPr>
      </p:pic>
      <p:pic>
        <p:nvPicPr>
          <p:cNvPr id="6" name="Picture 2" descr="New Skidmor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4980" y="6176145"/>
            <a:ext cx="1332766" cy="50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25546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Other examples of systems cleaned-up with an X-POT</a:t>
            </a:r>
            <a:endParaRPr lang="en-GB"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7607" y="1690689"/>
            <a:ext cx="2452218" cy="4359499"/>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2407" y="1690689"/>
            <a:ext cx="2466506" cy="4384899"/>
          </a:xfrm>
          <a:prstGeom prst="rect">
            <a:avLst/>
          </a:prstGeom>
        </p:spPr>
      </p:pic>
      <p:sp>
        <p:nvSpPr>
          <p:cNvPr id="5" name="TextBox 4"/>
          <p:cNvSpPr txBox="1"/>
          <p:nvPr/>
        </p:nvSpPr>
        <p:spPr>
          <a:xfrm>
            <a:off x="407619" y="6207617"/>
            <a:ext cx="3307988" cy="369332"/>
          </a:xfrm>
          <a:prstGeom prst="rect">
            <a:avLst/>
          </a:prstGeom>
          <a:noFill/>
        </p:spPr>
        <p:txBody>
          <a:bodyPr wrap="square" rtlCol="0">
            <a:spAutoFit/>
          </a:bodyPr>
          <a:lstStyle/>
          <a:p>
            <a:r>
              <a:rPr lang="en-GB" dirty="0" smtClean="0"/>
              <a:t>50 year old system (No Inhibitor)</a:t>
            </a:r>
            <a:endParaRPr lang="en-GB" dirty="0"/>
          </a:p>
        </p:txBody>
      </p:sp>
      <p:sp>
        <p:nvSpPr>
          <p:cNvPr id="6" name="TextBox 5"/>
          <p:cNvSpPr txBox="1"/>
          <p:nvPr/>
        </p:nvSpPr>
        <p:spPr>
          <a:xfrm>
            <a:off x="4734656" y="6207618"/>
            <a:ext cx="2664257" cy="646331"/>
          </a:xfrm>
          <a:prstGeom prst="rect">
            <a:avLst/>
          </a:prstGeom>
          <a:noFill/>
        </p:spPr>
        <p:txBody>
          <a:bodyPr wrap="square" rtlCol="0">
            <a:spAutoFit/>
          </a:bodyPr>
          <a:lstStyle/>
          <a:p>
            <a:pPr algn="ctr"/>
            <a:r>
              <a:rPr lang="en-GB" dirty="0" smtClean="0"/>
              <a:t>Same system 1 hour after adding X-</a:t>
            </a:r>
            <a:r>
              <a:rPr lang="en-GB" dirty="0" err="1" smtClean="0"/>
              <a:t>PO10</a:t>
            </a:r>
            <a:r>
              <a:rPr lang="en-GB" dirty="0" smtClean="0"/>
              <a:t> Inhibitor</a:t>
            </a:r>
            <a:endParaRPr lang="en-GB" dirty="0"/>
          </a:p>
        </p:txBody>
      </p:sp>
      <p:pic>
        <p:nvPicPr>
          <p:cNvPr id="7" name="Picture 2" descr="New Skidmor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4980" y="6176145"/>
            <a:ext cx="1332766" cy="50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50489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875762"/>
          </a:xfrm>
        </p:spPr>
        <p:txBody>
          <a:bodyPr>
            <a:normAutofit fontScale="90000"/>
          </a:bodyPr>
          <a:lstStyle/>
          <a:p>
            <a:pPr algn="ctr"/>
            <a:r>
              <a:rPr lang="en-GB" sz="3600" dirty="0" smtClean="0"/>
              <a:t>Other examples of systems cleaned-up with an X-POT</a:t>
            </a:r>
            <a:endParaRPr lang="en-GB" sz="3600" dirty="0"/>
          </a:p>
        </p:txBody>
      </p:sp>
      <p:sp>
        <p:nvSpPr>
          <p:cNvPr id="5" name="TextBox 4"/>
          <p:cNvSpPr txBox="1"/>
          <p:nvPr/>
        </p:nvSpPr>
        <p:spPr>
          <a:xfrm>
            <a:off x="754896" y="5894020"/>
            <a:ext cx="2452218" cy="830997"/>
          </a:xfrm>
          <a:prstGeom prst="rect">
            <a:avLst/>
          </a:prstGeom>
          <a:noFill/>
        </p:spPr>
        <p:txBody>
          <a:bodyPr wrap="square" rtlCol="0">
            <a:spAutoFit/>
          </a:bodyPr>
          <a:lstStyle/>
          <a:p>
            <a:r>
              <a:rPr lang="en-GB" sz="1600" dirty="0" smtClean="0"/>
              <a:t>X-POT Compact Magnets post 1 hour from dosing X-</a:t>
            </a:r>
            <a:r>
              <a:rPr lang="en-GB" sz="1600" dirty="0" err="1" smtClean="0"/>
              <a:t>PO10</a:t>
            </a:r>
            <a:r>
              <a:rPr lang="en-GB" sz="1600" dirty="0" smtClean="0"/>
              <a:t> Inhibitor</a:t>
            </a:r>
            <a:endParaRPr lang="en-GB" sz="1600" dirty="0"/>
          </a:p>
        </p:txBody>
      </p:sp>
      <p:sp>
        <p:nvSpPr>
          <p:cNvPr id="6" name="TextBox 5"/>
          <p:cNvSpPr txBox="1"/>
          <p:nvPr/>
        </p:nvSpPr>
        <p:spPr>
          <a:xfrm>
            <a:off x="3371509" y="6122697"/>
            <a:ext cx="2607509" cy="338554"/>
          </a:xfrm>
          <a:prstGeom prst="rect">
            <a:avLst/>
          </a:prstGeom>
          <a:noFill/>
        </p:spPr>
        <p:txBody>
          <a:bodyPr wrap="square" rtlCol="0">
            <a:spAutoFit/>
          </a:bodyPr>
          <a:lstStyle/>
          <a:p>
            <a:pPr algn="ctr"/>
            <a:r>
              <a:rPr lang="en-GB" sz="1600" dirty="0" smtClean="0"/>
              <a:t>Same system 12 days later</a:t>
            </a:r>
            <a:endParaRPr lang="en-GB" sz="1600"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372" y="1010992"/>
            <a:ext cx="2734748" cy="4745865"/>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58783" y="997578"/>
            <a:ext cx="2742395" cy="4759279"/>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4007" y="1010991"/>
            <a:ext cx="2732424" cy="4770364"/>
          </a:xfrm>
          <a:prstGeom prst="rect">
            <a:avLst/>
          </a:prstGeom>
        </p:spPr>
      </p:pic>
      <p:sp>
        <p:nvSpPr>
          <p:cNvPr id="10" name="TextBox 9"/>
          <p:cNvSpPr txBox="1"/>
          <p:nvPr/>
        </p:nvSpPr>
        <p:spPr>
          <a:xfrm>
            <a:off x="6288915" y="6109899"/>
            <a:ext cx="2694099" cy="338554"/>
          </a:xfrm>
          <a:prstGeom prst="rect">
            <a:avLst/>
          </a:prstGeom>
          <a:noFill/>
        </p:spPr>
        <p:txBody>
          <a:bodyPr wrap="square" rtlCol="0">
            <a:spAutoFit/>
          </a:bodyPr>
          <a:lstStyle/>
          <a:p>
            <a:pPr algn="ctr"/>
            <a:r>
              <a:rPr lang="en-GB" sz="1600" dirty="0" smtClean="0"/>
              <a:t>20 micron Filter (Not blocked)</a:t>
            </a:r>
            <a:endParaRPr lang="en-GB" sz="1600" dirty="0"/>
          </a:p>
        </p:txBody>
      </p:sp>
      <p:pic>
        <p:nvPicPr>
          <p:cNvPr id="11" name="Picture 2" descr="New Skidmor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9830" y="6419724"/>
            <a:ext cx="1164170" cy="43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65351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smtClean="0"/>
              <a:t>Other examples of systems cleaned-up with an X-POT</a:t>
            </a:r>
            <a:endParaRPr lang="en-GB" sz="3600" dirty="0"/>
          </a:p>
        </p:txBody>
      </p:sp>
      <p:sp>
        <p:nvSpPr>
          <p:cNvPr id="5" name="TextBox 4"/>
          <p:cNvSpPr txBox="1"/>
          <p:nvPr/>
        </p:nvSpPr>
        <p:spPr>
          <a:xfrm>
            <a:off x="353565" y="5811981"/>
            <a:ext cx="3558393" cy="646331"/>
          </a:xfrm>
          <a:prstGeom prst="rect">
            <a:avLst/>
          </a:prstGeom>
          <a:noFill/>
        </p:spPr>
        <p:txBody>
          <a:bodyPr wrap="square" rtlCol="0">
            <a:spAutoFit/>
          </a:bodyPr>
          <a:lstStyle/>
          <a:p>
            <a:r>
              <a:rPr lang="en-GB" dirty="0" smtClean="0"/>
              <a:t>Magnet Grate post cleaning &amp; new filter ready</a:t>
            </a:r>
            <a:endParaRPr lang="en-GB" dirty="0"/>
          </a:p>
        </p:txBody>
      </p:sp>
      <p:sp>
        <p:nvSpPr>
          <p:cNvPr id="10" name="TextBox 9"/>
          <p:cNvSpPr txBox="1"/>
          <p:nvPr/>
        </p:nvSpPr>
        <p:spPr>
          <a:xfrm>
            <a:off x="4861379" y="5968780"/>
            <a:ext cx="2711399" cy="646331"/>
          </a:xfrm>
          <a:prstGeom prst="rect">
            <a:avLst/>
          </a:prstGeom>
          <a:noFill/>
        </p:spPr>
        <p:txBody>
          <a:bodyPr wrap="square" rtlCol="0">
            <a:spAutoFit/>
          </a:bodyPr>
          <a:lstStyle/>
          <a:p>
            <a:pPr algn="ctr"/>
            <a:r>
              <a:rPr lang="en-GB" dirty="0" smtClean="0"/>
              <a:t>Final system water after 12 days</a:t>
            </a:r>
            <a:endParaRPr lang="en-GB"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2469" y="1690688"/>
            <a:ext cx="3931612" cy="3931612"/>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1378" y="1690688"/>
            <a:ext cx="2294843" cy="4079720"/>
          </a:xfrm>
          <a:prstGeom prst="rect">
            <a:avLst/>
          </a:prstGeom>
        </p:spPr>
      </p:pic>
    </p:spTree>
    <p:extLst>
      <p:ext uri="{BB962C8B-B14F-4D97-AF65-F5344CB8AC3E}">
        <p14:creationId xmlns:p14="http://schemas.microsoft.com/office/powerpoint/2010/main" val="31033371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837468"/>
            <a:ext cx="7886700" cy="3339495"/>
          </a:xfrm>
        </p:spPr>
        <p:txBody>
          <a:bodyPr>
            <a:normAutofit/>
          </a:bodyPr>
          <a:lstStyle/>
          <a:p>
            <a:r>
              <a:rPr lang="en-US" sz="4400" dirty="0"/>
              <a:t>THANK YOU FOR YOUR TIME AND EFFORT </a:t>
            </a:r>
          </a:p>
        </p:txBody>
      </p:sp>
    </p:spTree>
    <p:extLst>
      <p:ext uri="{BB962C8B-B14F-4D97-AF65-F5344CB8AC3E}">
        <p14:creationId xmlns:p14="http://schemas.microsoft.com/office/powerpoint/2010/main" val="3090415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595" y="180305"/>
            <a:ext cx="8309032" cy="824248"/>
          </a:xfrm>
        </p:spPr>
        <p:txBody>
          <a:bodyPr>
            <a:normAutofit fontScale="90000"/>
          </a:bodyPr>
          <a:lstStyle/>
          <a:p>
            <a:pPr algn="ctr"/>
            <a:r>
              <a:rPr lang="en-GB" sz="3200" b="1" dirty="0">
                <a:solidFill>
                  <a:schemeClr val="tx1"/>
                </a:solidFill>
              </a:rPr>
              <a:t>2015 ASHRAE HANDBOOK-HVAC APPLICATIONS</a:t>
            </a:r>
          </a:p>
        </p:txBody>
      </p:sp>
      <p:sp>
        <p:nvSpPr>
          <p:cNvPr id="4" name="Text Placeholder 3"/>
          <p:cNvSpPr>
            <a:spLocks noGrp="1"/>
          </p:cNvSpPr>
          <p:nvPr>
            <p:ph type="body" sz="half" idx="2"/>
          </p:nvPr>
        </p:nvSpPr>
        <p:spPr>
          <a:xfrm>
            <a:off x="508000" y="1004554"/>
            <a:ext cx="8386928" cy="5409125"/>
          </a:xfrm>
        </p:spPr>
        <p:txBody>
          <a:bodyPr>
            <a:normAutofit/>
          </a:bodyPr>
          <a:lstStyle/>
          <a:p>
            <a:pPr marL="285750" indent="-285750" algn="ctr">
              <a:buFont typeface="Arial" panose="020B0604020202020204" pitchFamily="34" charset="0"/>
              <a:buChar char="•"/>
            </a:pPr>
            <a:r>
              <a:rPr lang="en-GB" b="1" u="sng" dirty="0">
                <a:solidFill>
                  <a:schemeClr val="tx1"/>
                </a:solidFill>
              </a:rPr>
              <a:t>Chapter 49-Water Treatment: Deposition, Corrosion, and Biological Control</a:t>
            </a:r>
            <a:endParaRPr lang="en-GB" b="1" dirty="0">
              <a:solidFill>
                <a:schemeClr val="tx1"/>
              </a:solidFill>
            </a:endParaRPr>
          </a:p>
          <a:p>
            <a:pPr marL="285750" indent="-285750">
              <a:buFont typeface="Arial" panose="020B0604020202020204" pitchFamily="34" charset="0"/>
              <a:buChar char="•"/>
            </a:pPr>
            <a:endParaRPr lang="en-GB" dirty="0"/>
          </a:p>
          <a:p>
            <a:r>
              <a:rPr lang="en-GB" dirty="0"/>
              <a:t> </a:t>
            </a:r>
          </a:p>
          <a:p>
            <a:r>
              <a:rPr lang="en-GB" b="1" dirty="0">
                <a:solidFill>
                  <a:schemeClr val="tx1"/>
                </a:solidFill>
              </a:rPr>
              <a:t>49.1</a:t>
            </a:r>
            <a:endParaRPr lang="en-GB" dirty="0">
              <a:solidFill>
                <a:schemeClr val="tx1"/>
              </a:solidFill>
            </a:endParaRPr>
          </a:p>
          <a:p>
            <a:r>
              <a:rPr lang="en-GB" dirty="0">
                <a:solidFill>
                  <a:schemeClr val="tx1"/>
                </a:solidFill>
              </a:rPr>
              <a:t>“Proper treatment </a:t>
            </a:r>
            <a:r>
              <a:rPr lang="en-GB" b="1" u="sng" dirty="0">
                <a:solidFill>
                  <a:schemeClr val="tx1"/>
                </a:solidFill>
              </a:rPr>
              <a:t>improves the performance and energy efficiency of these systems</a:t>
            </a:r>
            <a:r>
              <a:rPr lang="en-GB" u="sng" dirty="0">
                <a:solidFill>
                  <a:schemeClr val="tx1"/>
                </a:solidFill>
              </a:rPr>
              <a:t> </a:t>
            </a:r>
            <a:r>
              <a:rPr lang="en-GB" dirty="0">
                <a:solidFill>
                  <a:schemeClr val="tx1"/>
                </a:solidFill>
              </a:rPr>
              <a:t>while helping to protect human health and safety. </a:t>
            </a:r>
            <a:r>
              <a:rPr lang="en-GB" b="1" u="sng" dirty="0">
                <a:solidFill>
                  <a:schemeClr val="tx1"/>
                </a:solidFill>
              </a:rPr>
              <a:t>Water Treatment also extends the life of the equipment in both open-and closed loop systems</a:t>
            </a:r>
            <a:r>
              <a:rPr lang="en-GB" dirty="0">
                <a:solidFill>
                  <a:schemeClr val="tx1"/>
                </a:solidFill>
              </a:rPr>
              <a:t>. In addition, water treatment can help </a:t>
            </a:r>
            <a:r>
              <a:rPr lang="en-GB" b="1" u="sng" dirty="0">
                <a:solidFill>
                  <a:schemeClr val="tx1"/>
                </a:solidFill>
              </a:rPr>
              <a:t>conserve water resources</a:t>
            </a:r>
            <a:r>
              <a:rPr lang="en-GB" u="sng" dirty="0">
                <a:solidFill>
                  <a:schemeClr val="tx1"/>
                </a:solidFill>
              </a:rPr>
              <a:t>”. </a:t>
            </a:r>
          </a:p>
          <a:p>
            <a:endParaRPr lang="en-GB" dirty="0"/>
          </a:p>
          <a:p>
            <a:r>
              <a:rPr lang="en-GB" b="1" dirty="0">
                <a:solidFill>
                  <a:schemeClr val="tx1"/>
                </a:solidFill>
              </a:rPr>
              <a:t>49.2 Suspended Solids (Para 4)</a:t>
            </a:r>
            <a:endParaRPr lang="en-GB" dirty="0">
              <a:solidFill>
                <a:schemeClr val="tx1"/>
              </a:solidFill>
            </a:endParaRPr>
          </a:p>
          <a:p>
            <a:r>
              <a:rPr lang="en-GB" b="1" dirty="0">
                <a:solidFill>
                  <a:schemeClr val="tx1"/>
                </a:solidFill>
              </a:rPr>
              <a:t> </a:t>
            </a:r>
            <a:endParaRPr lang="en-GB" dirty="0">
              <a:solidFill>
                <a:schemeClr val="tx1"/>
              </a:solidFill>
            </a:endParaRPr>
          </a:p>
          <a:p>
            <a:r>
              <a:rPr lang="en-GB" dirty="0">
                <a:solidFill>
                  <a:schemeClr val="tx1"/>
                </a:solidFill>
              </a:rPr>
              <a:t>“At high velocities, hard </a:t>
            </a:r>
            <a:r>
              <a:rPr lang="en-GB" b="1" dirty="0">
                <a:solidFill>
                  <a:schemeClr val="tx1"/>
                </a:solidFill>
              </a:rPr>
              <a:t>suspended particles can abrade equipment</a:t>
            </a:r>
            <a:r>
              <a:rPr lang="en-GB" dirty="0">
                <a:solidFill>
                  <a:schemeClr val="tx1"/>
                </a:solidFill>
              </a:rPr>
              <a:t>. </a:t>
            </a:r>
            <a:r>
              <a:rPr lang="en-GB" b="1" dirty="0">
                <a:solidFill>
                  <a:schemeClr val="tx1"/>
                </a:solidFill>
              </a:rPr>
              <a:t>Settled suspended matter</a:t>
            </a:r>
            <a:r>
              <a:rPr lang="en-GB" dirty="0">
                <a:solidFill>
                  <a:schemeClr val="tx1"/>
                </a:solidFill>
              </a:rPr>
              <a:t> of all types </a:t>
            </a:r>
            <a:r>
              <a:rPr lang="en-GB" b="1" dirty="0">
                <a:solidFill>
                  <a:schemeClr val="tx1"/>
                </a:solidFill>
              </a:rPr>
              <a:t>can contribute to corrosion</a:t>
            </a:r>
            <a:r>
              <a:rPr lang="en-GB" dirty="0">
                <a:solidFill>
                  <a:schemeClr val="tx1"/>
                </a:solidFill>
              </a:rPr>
              <a:t>”.</a:t>
            </a:r>
          </a:p>
          <a:p>
            <a:r>
              <a:rPr lang="en-GB" dirty="0"/>
              <a:t> </a:t>
            </a:r>
          </a:p>
          <a:p>
            <a:r>
              <a:rPr lang="en-GB" b="1" dirty="0">
                <a:solidFill>
                  <a:schemeClr val="tx1"/>
                </a:solidFill>
              </a:rPr>
              <a:t>49.4 Scale</a:t>
            </a:r>
          </a:p>
          <a:p>
            <a:r>
              <a:rPr lang="en-GB" dirty="0">
                <a:solidFill>
                  <a:schemeClr val="tx1"/>
                </a:solidFill>
              </a:rPr>
              <a:t> </a:t>
            </a:r>
          </a:p>
          <a:p>
            <a:r>
              <a:rPr lang="en-GB" dirty="0">
                <a:solidFill>
                  <a:schemeClr val="tx1"/>
                </a:solidFill>
              </a:rPr>
              <a:t>“A Layer of scale as thin a 1/64 in. </a:t>
            </a:r>
            <a:r>
              <a:rPr lang="en-GB" u="sng" dirty="0">
                <a:solidFill>
                  <a:schemeClr val="tx1"/>
                </a:solidFill>
              </a:rPr>
              <a:t>can reduce heat exchanger efficiency by 15%.</a:t>
            </a:r>
          </a:p>
          <a:p>
            <a:endParaRPr lang="en-GB" dirty="0"/>
          </a:p>
        </p:txBody>
      </p:sp>
      <p:pic>
        <p:nvPicPr>
          <p:cNvPr id="7" name="Picture 2" descr="New Skidmor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7665" y="6096001"/>
            <a:ext cx="1332766" cy="50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8245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595" y="180305"/>
            <a:ext cx="8309032" cy="824248"/>
          </a:xfrm>
        </p:spPr>
        <p:txBody>
          <a:bodyPr>
            <a:normAutofit fontScale="90000"/>
          </a:bodyPr>
          <a:lstStyle/>
          <a:p>
            <a:pPr algn="ctr"/>
            <a:r>
              <a:rPr lang="en-GB" sz="3200" b="1" dirty="0">
                <a:solidFill>
                  <a:schemeClr val="tx1"/>
                </a:solidFill>
              </a:rPr>
              <a:t>2015 ASHRAE HANDBOOK-HVAC APPLICATIONS (Contd.)</a:t>
            </a:r>
          </a:p>
        </p:txBody>
      </p:sp>
      <p:sp>
        <p:nvSpPr>
          <p:cNvPr id="4" name="Text Placeholder 3"/>
          <p:cNvSpPr>
            <a:spLocks noGrp="1"/>
          </p:cNvSpPr>
          <p:nvPr>
            <p:ph type="body" sz="half" idx="2"/>
          </p:nvPr>
        </p:nvSpPr>
        <p:spPr>
          <a:xfrm>
            <a:off x="508000" y="1004554"/>
            <a:ext cx="8386928" cy="5409125"/>
          </a:xfrm>
        </p:spPr>
        <p:txBody>
          <a:bodyPr>
            <a:normAutofit/>
          </a:bodyPr>
          <a:lstStyle/>
          <a:p>
            <a:pPr marL="285750" indent="-285750" algn="ctr">
              <a:buFont typeface="Arial" panose="020B0604020202020204" pitchFamily="34" charset="0"/>
              <a:buChar char="•"/>
            </a:pPr>
            <a:r>
              <a:rPr lang="en-GB" b="1" u="sng" dirty="0">
                <a:solidFill>
                  <a:schemeClr val="tx1"/>
                </a:solidFill>
              </a:rPr>
              <a:t>Chapter 49-Water Treatment: Deposition, Corrosion, and Biological Control</a:t>
            </a:r>
            <a:endParaRPr lang="en-GB" b="1" dirty="0">
              <a:solidFill>
                <a:schemeClr val="tx1"/>
              </a:solidFill>
            </a:endParaRPr>
          </a:p>
          <a:p>
            <a:pPr marL="285750" indent="-285750">
              <a:buFont typeface="Arial" panose="020B0604020202020204" pitchFamily="34" charset="0"/>
              <a:buChar char="•"/>
            </a:pPr>
            <a:endParaRPr lang="en-GB" dirty="0"/>
          </a:p>
          <a:p>
            <a:r>
              <a:rPr lang="en-GB" dirty="0"/>
              <a:t> </a:t>
            </a:r>
            <a:r>
              <a:rPr lang="en-GB" b="1" dirty="0">
                <a:solidFill>
                  <a:schemeClr val="tx1"/>
                </a:solidFill>
              </a:rPr>
              <a:t>49.5 Cartridge/Bag Filters</a:t>
            </a:r>
          </a:p>
          <a:p>
            <a:r>
              <a:rPr lang="en-GB" dirty="0">
                <a:solidFill>
                  <a:schemeClr val="tx1"/>
                </a:solidFill>
              </a:rPr>
              <a:t> </a:t>
            </a:r>
          </a:p>
          <a:p>
            <a:r>
              <a:rPr lang="en-GB" dirty="0">
                <a:solidFill>
                  <a:schemeClr val="tx1"/>
                </a:solidFill>
              </a:rPr>
              <a:t>“These are typically used as </a:t>
            </a:r>
            <a:r>
              <a:rPr lang="en-GB" b="1" dirty="0">
                <a:solidFill>
                  <a:schemeClr val="tx1"/>
                </a:solidFill>
              </a:rPr>
              <a:t>final</a:t>
            </a:r>
            <a:r>
              <a:rPr lang="en-GB" dirty="0">
                <a:solidFill>
                  <a:schemeClr val="tx1"/>
                </a:solidFill>
              </a:rPr>
              <a:t> or tertiary filters to remove </a:t>
            </a:r>
            <a:r>
              <a:rPr lang="en-GB" u="sng" dirty="0">
                <a:solidFill>
                  <a:schemeClr val="tx1"/>
                </a:solidFill>
              </a:rPr>
              <a:t>nearly all</a:t>
            </a:r>
            <a:r>
              <a:rPr lang="en-GB" dirty="0">
                <a:solidFill>
                  <a:schemeClr val="tx1"/>
                </a:solidFill>
              </a:rPr>
              <a:t> suspended particles”</a:t>
            </a:r>
          </a:p>
          <a:p>
            <a:endParaRPr lang="en-GB" dirty="0">
              <a:solidFill>
                <a:schemeClr val="tx1"/>
              </a:solidFill>
            </a:endParaRPr>
          </a:p>
          <a:p>
            <a:r>
              <a:rPr lang="en-GB" dirty="0"/>
              <a:t> </a:t>
            </a:r>
            <a:r>
              <a:rPr lang="en-GB" b="1" dirty="0">
                <a:solidFill>
                  <a:schemeClr val="tx1"/>
                </a:solidFill>
              </a:rPr>
              <a:t>49.7 Corrosion fatigue</a:t>
            </a:r>
            <a:endParaRPr lang="en-GB" dirty="0">
              <a:solidFill>
                <a:schemeClr val="tx1"/>
              </a:solidFill>
            </a:endParaRPr>
          </a:p>
          <a:p>
            <a:r>
              <a:rPr lang="en-GB" b="1" dirty="0">
                <a:solidFill>
                  <a:schemeClr val="tx1"/>
                </a:solidFill>
              </a:rPr>
              <a:t> </a:t>
            </a:r>
            <a:endParaRPr lang="en-GB" dirty="0">
              <a:solidFill>
                <a:schemeClr val="tx1"/>
              </a:solidFill>
            </a:endParaRPr>
          </a:p>
          <a:p>
            <a:r>
              <a:rPr lang="en-GB" dirty="0">
                <a:solidFill>
                  <a:schemeClr val="tx1"/>
                </a:solidFill>
              </a:rPr>
              <a:t>“</a:t>
            </a:r>
            <a:r>
              <a:rPr lang="en-GB" b="1" dirty="0">
                <a:solidFill>
                  <a:schemeClr val="tx1"/>
                </a:solidFill>
              </a:rPr>
              <a:t>Cracks often initiate</a:t>
            </a:r>
            <a:r>
              <a:rPr lang="en-GB" dirty="0">
                <a:solidFill>
                  <a:schemeClr val="tx1"/>
                </a:solidFill>
              </a:rPr>
              <a:t> because of the </a:t>
            </a:r>
            <a:r>
              <a:rPr lang="en-GB" b="1" dirty="0">
                <a:solidFill>
                  <a:schemeClr val="tx1"/>
                </a:solidFill>
              </a:rPr>
              <a:t>action of applied cyclic stresses</a:t>
            </a:r>
            <a:r>
              <a:rPr lang="en-GB" dirty="0">
                <a:solidFill>
                  <a:schemeClr val="tx1"/>
                </a:solidFill>
              </a:rPr>
              <a:t> where </a:t>
            </a:r>
            <a:r>
              <a:rPr lang="en-GB" b="1" u="sng" dirty="0">
                <a:solidFill>
                  <a:schemeClr val="tx1"/>
                </a:solidFill>
              </a:rPr>
              <a:t>metal surfaces are covered in magnetite film</a:t>
            </a:r>
            <a:r>
              <a:rPr lang="en-GB" b="1" dirty="0">
                <a:solidFill>
                  <a:schemeClr val="tx1"/>
                </a:solidFill>
              </a:rPr>
              <a:t>”</a:t>
            </a:r>
            <a:endParaRPr lang="en-GB" dirty="0">
              <a:solidFill>
                <a:schemeClr val="tx1"/>
              </a:solidFill>
            </a:endParaRPr>
          </a:p>
          <a:p>
            <a:endParaRPr lang="en-GB" dirty="0">
              <a:solidFill>
                <a:schemeClr val="tx1"/>
              </a:solidFill>
            </a:endParaRPr>
          </a:p>
          <a:p>
            <a:r>
              <a:rPr lang="en-GB" b="1" dirty="0">
                <a:solidFill>
                  <a:schemeClr val="tx1"/>
                </a:solidFill>
              </a:rPr>
              <a:t>49.7 Crevice corrosion</a:t>
            </a:r>
            <a:endParaRPr lang="en-GB" dirty="0">
              <a:solidFill>
                <a:schemeClr val="tx1"/>
              </a:solidFill>
            </a:endParaRPr>
          </a:p>
          <a:p>
            <a:r>
              <a:rPr lang="en-GB" b="1" dirty="0">
                <a:solidFill>
                  <a:schemeClr val="tx1"/>
                </a:solidFill>
              </a:rPr>
              <a:t> </a:t>
            </a:r>
            <a:endParaRPr lang="en-GB" dirty="0">
              <a:solidFill>
                <a:schemeClr val="tx1"/>
              </a:solidFill>
            </a:endParaRPr>
          </a:p>
          <a:p>
            <a:r>
              <a:rPr lang="en-GB" dirty="0">
                <a:solidFill>
                  <a:schemeClr val="tx1"/>
                </a:solidFill>
              </a:rPr>
              <a:t>“</a:t>
            </a:r>
            <a:r>
              <a:rPr lang="en-GB" b="1" dirty="0">
                <a:solidFill>
                  <a:schemeClr val="tx1"/>
                </a:solidFill>
              </a:rPr>
              <a:t>Occurs in the void between a metal and anther surface</a:t>
            </a:r>
            <a:r>
              <a:rPr lang="en-GB" dirty="0">
                <a:solidFill>
                  <a:schemeClr val="tx1"/>
                </a:solidFill>
              </a:rPr>
              <a:t>. In this void, and usually in the presence of a </a:t>
            </a:r>
            <a:r>
              <a:rPr lang="en-GB" b="1" dirty="0">
                <a:solidFill>
                  <a:schemeClr val="tx1"/>
                </a:solidFill>
              </a:rPr>
              <a:t>stagnant solution</a:t>
            </a:r>
            <a:r>
              <a:rPr lang="en-GB" dirty="0">
                <a:solidFill>
                  <a:schemeClr val="tx1"/>
                </a:solidFill>
              </a:rPr>
              <a:t>, a localised corrosion environment is created. Also referred to as </a:t>
            </a:r>
            <a:r>
              <a:rPr lang="en-GB" b="1" u="sng" dirty="0">
                <a:solidFill>
                  <a:schemeClr val="tx1"/>
                </a:solidFill>
              </a:rPr>
              <a:t>under-deposit corrosion.</a:t>
            </a:r>
            <a:endParaRPr lang="en-GB" dirty="0">
              <a:solidFill>
                <a:schemeClr val="tx1"/>
              </a:solidFill>
            </a:endParaRPr>
          </a:p>
          <a:p>
            <a:endParaRPr lang="en-GB" dirty="0"/>
          </a:p>
        </p:txBody>
      </p:sp>
      <p:pic>
        <p:nvPicPr>
          <p:cNvPr id="7" name="Picture 2" descr="New Skidmor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7665" y="6096001"/>
            <a:ext cx="1332766" cy="50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641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595" y="180305"/>
            <a:ext cx="8309032" cy="824248"/>
          </a:xfrm>
        </p:spPr>
        <p:txBody>
          <a:bodyPr>
            <a:normAutofit fontScale="90000"/>
          </a:bodyPr>
          <a:lstStyle/>
          <a:p>
            <a:pPr algn="ctr"/>
            <a:r>
              <a:rPr lang="en-GB" sz="3200" b="1" dirty="0">
                <a:solidFill>
                  <a:schemeClr val="tx1"/>
                </a:solidFill>
              </a:rPr>
              <a:t>2015 ASHRAE HANDBOOK-HVAC APPLICATIONS (Contd.)</a:t>
            </a:r>
          </a:p>
        </p:txBody>
      </p:sp>
      <p:sp>
        <p:nvSpPr>
          <p:cNvPr id="4" name="Text Placeholder 3"/>
          <p:cNvSpPr>
            <a:spLocks noGrp="1"/>
          </p:cNvSpPr>
          <p:nvPr>
            <p:ph type="body" sz="half" idx="2"/>
          </p:nvPr>
        </p:nvSpPr>
        <p:spPr>
          <a:xfrm>
            <a:off x="508000" y="1004554"/>
            <a:ext cx="8386928" cy="5409125"/>
          </a:xfrm>
        </p:spPr>
        <p:txBody>
          <a:bodyPr>
            <a:normAutofit/>
          </a:bodyPr>
          <a:lstStyle/>
          <a:p>
            <a:pPr marL="285750" indent="-285750" algn="ctr">
              <a:buFont typeface="Arial" panose="020B0604020202020204" pitchFamily="34" charset="0"/>
              <a:buChar char="•"/>
            </a:pPr>
            <a:r>
              <a:rPr lang="en-GB" b="1" u="sng" dirty="0">
                <a:solidFill>
                  <a:schemeClr val="tx1"/>
                </a:solidFill>
              </a:rPr>
              <a:t>Chapter 49-Water Treatment: Deposition, Corrosion, and Biological Control</a:t>
            </a:r>
            <a:endParaRPr lang="en-GB" b="1" dirty="0">
              <a:solidFill>
                <a:schemeClr val="tx1"/>
              </a:solidFill>
            </a:endParaRPr>
          </a:p>
          <a:p>
            <a:pPr marL="285750" indent="-285750">
              <a:buFont typeface="Arial" panose="020B0604020202020204" pitchFamily="34" charset="0"/>
              <a:buChar char="•"/>
            </a:pPr>
            <a:endParaRPr lang="en-GB" dirty="0"/>
          </a:p>
          <a:p>
            <a:r>
              <a:rPr lang="en-GB" dirty="0"/>
              <a:t> </a:t>
            </a:r>
            <a:r>
              <a:rPr lang="en-GB" b="1" dirty="0">
                <a:solidFill>
                  <a:schemeClr val="tx1"/>
                </a:solidFill>
              </a:rPr>
              <a:t>49.7 Erosion Corrosion</a:t>
            </a:r>
            <a:endParaRPr lang="en-GB" dirty="0">
              <a:solidFill>
                <a:schemeClr val="tx1"/>
              </a:solidFill>
            </a:endParaRPr>
          </a:p>
          <a:p>
            <a:r>
              <a:rPr lang="en-GB" b="1" dirty="0">
                <a:solidFill>
                  <a:schemeClr val="tx1"/>
                </a:solidFill>
              </a:rPr>
              <a:t> </a:t>
            </a:r>
            <a:endParaRPr lang="en-GB" dirty="0">
              <a:solidFill>
                <a:schemeClr val="tx1"/>
              </a:solidFill>
            </a:endParaRPr>
          </a:p>
          <a:p>
            <a:r>
              <a:rPr lang="en-GB" dirty="0">
                <a:solidFill>
                  <a:schemeClr val="tx1"/>
                </a:solidFill>
              </a:rPr>
              <a:t>“</a:t>
            </a:r>
            <a:r>
              <a:rPr lang="en-GB" b="1" dirty="0">
                <a:solidFill>
                  <a:schemeClr val="tx1"/>
                </a:solidFill>
              </a:rPr>
              <a:t>Suspended solids </a:t>
            </a:r>
            <a:r>
              <a:rPr lang="en-GB" dirty="0">
                <a:solidFill>
                  <a:schemeClr val="tx1"/>
                </a:solidFill>
              </a:rPr>
              <a:t>in a solution can </a:t>
            </a:r>
            <a:r>
              <a:rPr lang="en-GB" b="1" dirty="0">
                <a:solidFill>
                  <a:schemeClr val="tx1"/>
                </a:solidFill>
              </a:rPr>
              <a:t>greatly contribute to erosion corrosion</a:t>
            </a:r>
            <a:r>
              <a:rPr lang="en-GB" dirty="0">
                <a:solidFill>
                  <a:schemeClr val="tx1"/>
                </a:solidFill>
              </a:rPr>
              <a:t>”</a:t>
            </a:r>
          </a:p>
          <a:p>
            <a:r>
              <a:rPr lang="en-GB" dirty="0">
                <a:solidFill>
                  <a:schemeClr val="tx1"/>
                </a:solidFill>
              </a:rPr>
              <a:t> </a:t>
            </a:r>
          </a:p>
          <a:p>
            <a:r>
              <a:rPr lang="en-GB" b="1" dirty="0">
                <a:solidFill>
                  <a:schemeClr val="tx1"/>
                </a:solidFill>
              </a:rPr>
              <a:t>49.8 Factors affecting corrosion-Oxygen</a:t>
            </a:r>
          </a:p>
          <a:p>
            <a:r>
              <a:rPr lang="en-GB" dirty="0">
                <a:solidFill>
                  <a:schemeClr val="tx1"/>
                </a:solidFill>
              </a:rPr>
              <a:t> </a:t>
            </a:r>
          </a:p>
          <a:p>
            <a:r>
              <a:rPr lang="en-GB" dirty="0">
                <a:solidFill>
                  <a:schemeClr val="tx1"/>
                </a:solidFill>
              </a:rPr>
              <a:t>“The more Oxygen, the greater the rate of corrosion!</a:t>
            </a:r>
          </a:p>
          <a:p>
            <a:endParaRPr lang="en-GB" dirty="0">
              <a:solidFill>
                <a:schemeClr val="tx1"/>
              </a:solidFill>
            </a:endParaRPr>
          </a:p>
          <a:p>
            <a:r>
              <a:rPr lang="en-GB" b="1" dirty="0">
                <a:solidFill>
                  <a:schemeClr val="tx1"/>
                </a:solidFill>
              </a:rPr>
              <a:t>49.9 Flow velocity </a:t>
            </a:r>
            <a:endParaRPr lang="en-GB" dirty="0">
              <a:solidFill>
                <a:schemeClr val="tx1"/>
              </a:solidFill>
            </a:endParaRPr>
          </a:p>
          <a:p>
            <a:r>
              <a:rPr lang="en-GB" dirty="0">
                <a:solidFill>
                  <a:schemeClr val="tx1"/>
                </a:solidFill>
              </a:rPr>
              <a:t> </a:t>
            </a:r>
          </a:p>
          <a:p>
            <a:r>
              <a:rPr lang="en-GB" dirty="0">
                <a:solidFill>
                  <a:schemeClr val="tx1"/>
                </a:solidFill>
              </a:rPr>
              <a:t>“When flow velocity is low (less than 3 fps), </a:t>
            </a:r>
            <a:r>
              <a:rPr lang="en-GB" b="1" u="sng" dirty="0">
                <a:solidFill>
                  <a:schemeClr val="tx1"/>
                </a:solidFill>
              </a:rPr>
              <a:t>suspended solids</a:t>
            </a:r>
            <a:r>
              <a:rPr lang="en-GB" b="1" dirty="0">
                <a:solidFill>
                  <a:schemeClr val="tx1"/>
                </a:solidFill>
              </a:rPr>
              <a:t> can drop out</a:t>
            </a:r>
            <a:r>
              <a:rPr lang="en-GB" dirty="0">
                <a:solidFill>
                  <a:schemeClr val="tx1"/>
                </a:solidFill>
              </a:rPr>
              <a:t> and </a:t>
            </a:r>
            <a:r>
              <a:rPr lang="en-GB" b="1" dirty="0">
                <a:solidFill>
                  <a:schemeClr val="tx1"/>
                </a:solidFill>
              </a:rPr>
              <a:t>cause deposition</a:t>
            </a:r>
            <a:r>
              <a:rPr lang="en-GB" dirty="0">
                <a:solidFill>
                  <a:schemeClr val="tx1"/>
                </a:solidFill>
              </a:rPr>
              <a:t> as well as </a:t>
            </a:r>
            <a:r>
              <a:rPr lang="en-GB" b="1" dirty="0">
                <a:solidFill>
                  <a:schemeClr val="tx1"/>
                </a:solidFill>
              </a:rPr>
              <a:t>under-deposit corrosion</a:t>
            </a:r>
            <a:r>
              <a:rPr lang="en-GB" dirty="0">
                <a:solidFill>
                  <a:schemeClr val="tx1"/>
                </a:solidFill>
              </a:rPr>
              <a:t>, including concentration </a:t>
            </a:r>
            <a:r>
              <a:rPr lang="en-GB" b="1" dirty="0">
                <a:solidFill>
                  <a:schemeClr val="tx1"/>
                </a:solidFill>
              </a:rPr>
              <a:t>cell corrosion</a:t>
            </a:r>
            <a:r>
              <a:rPr lang="en-GB" dirty="0">
                <a:solidFill>
                  <a:schemeClr val="tx1"/>
                </a:solidFill>
              </a:rPr>
              <a:t> and </a:t>
            </a:r>
            <a:r>
              <a:rPr lang="en-GB" b="1" dirty="0">
                <a:solidFill>
                  <a:schemeClr val="tx1"/>
                </a:solidFill>
              </a:rPr>
              <a:t>microbial corrosion</a:t>
            </a:r>
            <a:r>
              <a:rPr lang="en-GB" dirty="0">
                <a:solidFill>
                  <a:schemeClr val="tx1"/>
                </a:solidFill>
              </a:rPr>
              <a:t>”.</a:t>
            </a:r>
          </a:p>
          <a:p>
            <a:endParaRPr lang="en-GB" dirty="0">
              <a:solidFill>
                <a:schemeClr val="tx1"/>
              </a:solidFill>
            </a:endParaRPr>
          </a:p>
          <a:p>
            <a:endParaRPr lang="en-GB" dirty="0"/>
          </a:p>
        </p:txBody>
      </p:sp>
      <p:pic>
        <p:nvPicPr>
          <p:cNvPr id="7" name="Picture 2" descr="New Skidmor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7665" y="6096001"/>
            <a:ext cx="1332766" cy="50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24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595" y="180305"/>
            <a:ext cx="8309032" cy="824248"/>
          </a:xfrm>
        </p:spPr>
        <p:txBody>
          <a:bodyPr>
            <a:normAutofit fontScale="90000"/>
          </a:bodyPr>
          <a:lstStyle/>
          <a:p>
            <a:pPr algn="ctr"/>
            <a:r>
              <a:rPr lang="en-GB" sz="3200" b="1" dirty="0">
                <a:solidFill>
                  <a:schemeClr val="tx1"/>
                </a:solidFill>
              </a:rPr>
              <a:t>2015 ASHRAE HANDBOOK-HVAC APPLICATIONS (Contd.)</a:t>
            </a:r>
          </a:p>
        </p:txBody>
      </p:sp>
      <p:sp>
        <p:nvSpPr>
          <p:cNvPr id="4" name="Text Placeholder 3"/>
          <p:cNvSpPr>
            <a:spLocks noGrp="1"/>
          </p:cNvSpPr>
          <p:nvPr>
            <p:ph type="body" sz="half" idx="2"/>
          </p:nvPr>
        </p:nvSpPr>
        <p:spPr>
          <a:xfrm>
            <a:off x="508000" y="1004553"/>
            <a:ext cx="8386928" cy="5593194"/>
          </a:xfrm>
        </p:spPr>
        <p:txBody>
          <a:bodyPr>
            <a:normAutofit/>
          </a:bodyPr>
          <a:lstStyle/>
          <a:p>
            <a:pPr marL="285750" indent="-285750" algn="ctr">
              <a:buFont typeface="Arial" panose="020B0604020202020204" pitchFamily="34" charset="0"/>
              <a:buChar char="•"/>
            </a:pPr>
            <a:r>
              <a:rPr lang="en-GB" b="1" u="sng" dirty="0">
                <a:solidFill>
                  <a:schemeClr val="tx1"/>
                </a:solidFill>
              </a:rPr>
              <a:t>Chapter 49-Water Treatment: Deposition, Corrosion, and Biological Control</a:t>
            </a:r>
            <a:endParaRPr lang="en-GB" b="1" dirty="0">
              <a:solidFill>
                <a:schemeClr val="tx1"/>
              </a:solidFill>
            </a:endParaRPr>
          </a:p>
          <a:p>
            <a:r>
              <a:rPr lang="en-GB" b="1" dirty="0">
                <a:solidFill>
                  <a:schemeClr val="tx1"/>
                </a:solidFill>
              </a:rPr>
              <a:t>49.9 Solids Management </a:t>
            </a:r>
          </a:p>
          <a:p>
            <a:r>
              <a:rPr lang="en-GB" b="1" dirty="0">
                <a:solidFill>
                  <a:schemeClr val="tx1"/>
                </a:solidFill>
              </a:rPr>
              <a:t> </a:t>
            </a:r>
            <a:r>
              <a:rPr lang="en-GB" dirty="0">
                <a:solidFill>
                  <a:schemeClr val="tx1"/>
                </a:solidFill>
              </a:rPr>
              <a:t>“The presence of </a:t>
            </a:r>
            <a:r>
              <a:rPr lang="en-GB" b="1" dirty="0">
                <a:solidFill>
                  <a:schemeClr val="tx1"/>
                </a:solidFill>
              </a:rPr>
              <a:t>solid</a:t>
            </a:r>
            <a:r>
              <a:rPr lang="en-GB" dirty="0">
                <a:solidFill>
                  <a:schemeClr val="tx1"/>
                </a:solidFill>
              </a:rPr>
              <a:t>s, either </a:t>
            </a:r>
            <a:r>
              <a:rPr lang="en-GB" b="1" u="sng" dirty="0">
                <a:solidFill>
                  <a:schemeClr val="tx1"/>
                </a:solidFill>
              </a:rPr>
              <a:t>suspended </a:t>
            </a:r>
            <a:r>
              <a:rPr lang="en-GB" b="1" dirty="0">
                <a:solidFill>
                  <a:schemeClr val="tx1"/>
                </a:solidFill>
              </a:rPr>
              <a:t>or </a:t>
            </a:r>
            <a:r>
              <a:rPr lang="en-GB" b="1" u="sng" dirty="0">
                <a:solidFill>
                  <a:schemeClr val="tx1"/>
                </a:solidFill>
              </a:rPr>
              <a:t>deposited</a:t>
            </a:r>
            <a:r>
              <a:rPr lang="en-GB" dirty="0">
                <a:solidFill>
                  <a:schemeClr val="tx1"/>
                </a:solidFill>
              </a:rPr>
              <a:t>, in the waters of HVAC systems and process systems can </a:t>
            </a:r>
            <a:r>
              <a:rPr lang="en-GB" b="1" dirty="0">
                <a:solidFill>
                  <a:schemeClr val="tx1"/>
                </a:solidFill>
              </a:rPr>
              <a:t>cause abrasion, enhance corrosion</a:t>
            </a:r>
            <a:r>
              <a:rPr lang="en-GB" dirty="0">
                <a:solidFill>
                  <a:schemeClr val="tx1"/>
                </a:solidFill>
              </a:rPr>
              <a:t>, and </a:t>
            </a:r>
            <a:r>
              <a:rPr lang="en-GB" b="1" dirty="0">
                <a:solidFill>
                  <a:schemeClr val="tx1"/>
                </a:solidFill>
              </a:rPr>
              <a:t>reduce heat transfer</a:t>
            </a:r>
            <a:r>
              <a:rPr lang="en-GB" dirty="0">
                <a:solidFill>
                  <a:schemeClr val="tx1"/>
                </a:solidFill>
              </a:rPr>
              <a:t>. </a:t>
            </a:r>
            <a:r>
              <a:rPr lang="en-GB" b="1" dirty="0">
                <a:solidFill>
                  <a:schemeClr val="tx1"/>
                </a:solidFill>
              </a:rPr>
              <a:t>Suspended solids</a:t>
            </a:r>
            <a:r>
              <a:rPr lang="en-GB" dirty="0">
                <a:solidFill>
                  <a:schemeClr val="tx1"/>
                </a:solidFill>
              </a:rPr>
              <a:t> in flowing waters </a:t>
            </a:r>
            <a:r>
              <a:rPr lang="en-GB" b="1" dirty="0">
                <a:solidFill>
                  <a:schemeClr val="tx1"/>
                </a:solidFill>
              </a:rPr>
              <a:t>enhance erosion corrosion</a:t>
            </a:r>
            <a:r>
              <a:rPr lang="en-GB" dirty="0">
                <a:solidFill>
                  <a:schemeClr val="tx1"/>
                </a:solidFill>
              </a:rPr>
              <a:t>. Other major factors affecting corrosion:</a:t>
            </a:r>
            <a:endParaRPr lang="en-GB" b="1" i="1" dirty="0">
              <a:solidFill>
                <a:schemeClr val="tx1"/>
              </a:solidFill>
            </a:endParaRPr>
          </a:p>
          <a:p>
            <a:pPr marL="285750" lvl="0" indent="-285750">
              <a:buFont typeface="Arial" panose="020B0604020202020204" pitchFamily="34" charset="0"/>
              <a:buChar char="•"/>
            </a:pPr>
            <a:r>
              <a:rPr lang="en-GB" b="1" i="1" dirty="0">
                <a:solidFill>
                  <a:schemeClr val="tx1"/>
                </a:solidFill>
              </a:rPr>
              <a:t>Prevent inhibitors from reaching the metal surface.</a:t>
            </a:r>
          </a:p>
          <a:p>
            <a:pPr marL="285750" lvl="0" indent="-285750">
              <a:buFont typeface="Arial" panose="020B0604020202020204" pitchFamily="34" charset="0"/>
              <a:buChar char="•"/>
            </a:pPr>
            <a:r>
              <a:rPr lang="en-GB" b="1" i="1" dirty="0">
                <a:solidFill>
                  <a:schemeClr val="tx1"/>
                </a:solidFill>
              </a:rPr>
              <a:t>Remove inhibitors and/or the protective layer films from the metal surface.</a:t>
            </a:r>
          </a:p>
          <a:p>
            <a:pPr marL="285750" lvl="0" indent="-285750">
              <a:buFont typeface="Arial" panose="020B0604020202020204" pitchFamily="34" charset="0"/>
              <a:buChar char="•"/>
            </a:pPr>
            <a:r>
              <a:rPr lang="en-GB" b="1" i="1" dirty="0">
                <a:solidFill>
                  <a:schemeClr val="tx1"/>
                </a:solidFill>
              </a:rPr>
              <a:t>Promote the formation of </a:t>
            </a:r>
            <a:r>
              <a:rPr lang="en-GB" b="1" i="1" dirty="0" err="1">
                <a:solidFill>
                  <a:schemeClr val="tx1"/>
                </a:solidFill>
              </a:rPr>
              <a:t>biofim</a:t>
            </a:r>
            <a:r>
              <a:rPr lang="en-GB" b="1" i="1" dirty="0">
                <a:solidFill>
                  <a:schemeClr val="tx1"/>
                </a:solidFill>
              </a:rPr>
              <a:t> and /or deposits under which corrosion can occur.</a:t>
            </a:r>
          </a:p>
          <a:p>
            <a:endParaRPr lang="en-GB" b="1" dirty="0">
              <a:solidFill>
                <a:schemeClr val="tx1"/>
              </a:solidFill>
            </a:endParaRPr>
          </a:p>
          <a:p>
            <a:r>
              <a:rPr lang="en-GB" b="1" dirty="0">
                <a:solidFill>
                  <a:schemeClr val="tx1"/>
                </a:solidFill>
              </a:rPr>
              <a:t>49.18 Closed Loop (Hot/Chilled) Recirculating Systems</a:t>
            </a:r>
            <a:endParaRPr lang="en-GB" dirty="0">
              <a:solidFill>
                <a:schemeClr val="tx1"/>
              </a:solidFill>
            </a:endParaRPr>
          </a:p>
          <a:p>
            <a:r>
              <a:rPr lang="en-GB" b="1" dirty="0">
                <a:solidFill>
                  <a:schemeClr val="tx1"/>
                </a:solidFill>
              </a:rPr>
              <a:t> “Leakage losses are common</a:t>
            </a:r>
            <a:r>
              <a:rPr lang="en-GB" dirty="0">
                <a:solidFill>
                  <a:schemeClr val="tx1"/>
                </a:solidFill>
              </a:rPr>
              <a:t> and </a:t>
            </a:r>
            <a:r>
              <a:rPr lang="en-GB" b="1" dirty="0">
                <a:solidFill>
                  <a:schemeClr val="tx1"/>
                </a:solidFill>
              </a:rPr>
              <a:t>corrosion products can accumulate</a:t>
            </a:r>
            <a:r>
              <a:rPr lang="en-GB" dirty="0">
                <a:solidFill>
                  <a:schemeClr val="tx1"/>
                </a:solidFill>
              </a:rPr>
              <a:t> sufficiently to </a:t>
            </a:r>
            <a:r>
              <a:rPr lang="en-GB" b="1" dirty="0">
                <a:solidFill>
                  <a:schemeClr val="tx1"/>
                </a:solidFill>
              </a:rPr>
              <a:t>foul heat transfer surfaces</a:t>
            </a:r>
            <a:r>
              <a:rPr lang="en-GB" dirty="0">
                <a:solidFill>
                  <a:schemeClr val="tx1"/>
                </a:solidFill>
              </a:rPr>
              <a:t>. Therefore </a:t>
            </a:r>
            <a:r>
              <a:rPr lang="en-GB" b="1" u="sng" dirty="0">
                <a:solidFill>
                  <a:schemeClr val="tx1"/>
                </a:solidFill>
              </a:rPr>
              <a:t>all systems</a:t>
            </a:r>
            <a:r>
              <a:rPr lang="en-GB" dirty="0">
                <a:solidFill>
                  <a:schemeClr val="tx1"/>
                </a:solidFill>
              </a:rPr>
              <a:t> should be </a:t>
            </a:r>
            <a:r>
              <a:rPr lang="en-GB" b="1" dirty="0">
                <a:solidFill>
                  <a:schemeClr val="tx1"/>
                </a:solidFill>
              </a:rPr>
              <a:t>adequately treated to control corrosion”</a:t>
            </a:r>
            <a:endParaRPr lang="en-GB" dirty="0">
              <a:solidFill>
                <a:schemeClr val="tx1"/>
              </a:solidFill>
            </a:endParaRPr>
          </a:p>
          <a:p>
            <a:endParaRPr lang="en-GB" dirty="0"/>
          </a:p>
          <a:p>
            <a:r>
              <a:rPr lang="en-GB" dirty="0"/>
              <a:t> </a:t>
            </a:r>
            <a:r>
              <a:rPr lang="en-GB" b="1" dirty="0">
                <a:solidFill>
                  <a:schemeClr val="tx1"/>
                </a:solidFill>
              </a:rPr>
              <a:t>49.19 Filtration</a:t>
            </a:r>
          </a:p>
          <a:p>
            <a:r>
              <a:rPr lang="en-GB" sz="2400" dirty="0">
                <a:solidFill>
                  <a:schemeClr val="tx1"/>
                </a:solidFill>
              </a:rPr>
              <a:t> “When </a:t>
            </a:r>
            <a:r>
              <a:rPr lang="en-GB" sz="2400" u="sng" dirty="0">
                <a:solidFill>
                  <a:schemeClr val="tx1"/>
                </a:solidFill>
              </a:rPr>
              <a:t>filtration is needed</a:t>
            </a:r>
            <a:r>
              <a:rPr lang="en-GB" sz="2400" dirty="0">
                <a:solidFill>
                  <a:schemeClr val="tx1"/>
                </a:solidFill>
              </a:rPr>
              <a:t>, the </a:t>
            </a:r>
            <a:r>
              <a:rPr lang="en-GB" sz="2400" b="1" dirty="0">
                <a:solidFill>
                  <a:schemeClr val="tx1"/>
                </a:solidFill>
              </a:rPr>
              <a:t>easiest solution</a:t>
            </a:r>
            <a:r>
              <a:rPr lang="en-GB" sz="2400" dirty="0">
                <a:solidFill>
                  <a:schemeClr val="tx1"/>
                </a:solidFill>
              </a:rPr>
              <a:t> for smaller systems is </a:t>
            </a:r>
            <a:r>
              <a:rPr lang="en-GB" sz="2400" b="1" dirty="0">
                <a:solidFill>
                  <a:schemeClr val="tx1"/>
                </a:solidFill>
              </a:rPr>
              <a:t>replacing the pot feeder with a filter feeder</a:t>
            </a:r>
            <a:r>
              <a:rPr lang="en-GB" sz="2400" dirty="0">
                <a:solidFill>
                  <a:schemeClr val="tx1"/>
                </a:solidFill>
              </a:rPr>
              <a:t>. Filtration down to </a:t>
            </a:r>
            <a:r>
              <a:rPr lang="en-GB" sz="2400" b="1" dirty="0">
                <a:solidFill>
                  <a:schemeClr val="tx1"/>
                </a:solidFill>
              </a:rPr>
              <a:t>5 µm</a:t>
            </a:r>
            <a:r>
              <a:rPr lang="en-GB" sz="2400" dirty="0">
                <a:solidFill>
                  <a:schemeClr val="tx1"/>
                </a:solidFill>
              </a:rPr>
              <a:t> is desirable.</a:t>
            </a:r>
          </a:p>
          <a:p>
            <a:endParaRPr lang="en-GB" dirty="0">
              <a:solidFill>
                <a:schemeClr val="tx1"/>
              </a:solidFill>
            </a:endParaRPr>
          </a:p>
          <a:p>
            <a:endParaRPr lang="en-GB" dirty="0"/>
          </a:p>
        </p:txBody>
      </p:sp>
      <p:pic>
        <p:nvPicPr>
          <p:cNvPr id="7" name="Picture 2" descr="New Skidmor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3568" y="6218831"/>
            <a:ext cx="1332766" cy="50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7845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29" y="591670"/>
            <a:ext cx="3862563" cy="3146612"/>
          </a:xfrm>
        </p:spPr>
        <p:txBody>
          <a:bodyPr>
            <a:normAutofit fontScale="90000"/>
          </a:bodyPr>
          <a:lstStyle/>
          <a:p>
            <a:r>
              <a:rPr lang="en-GB" sz="2800" dirty="0" smtClean="0"/>
              <a:t>X-POT has confirmation from </a:t>
            </a:r>
            <a:r>
              <a:rPr lang="en-GB" sz="2800" dirty="0" err="1" smtClean="0"/>
              <a:t>BSRIA</a:t>
            </a:r>
            <a:r>
              <a:rPr lang="en-GB" sz="2800" dirty="0" smtClean="0"/>
              <a:t> that it meets the intent of both </a:t>
            </a:r>
            <a:r>
              <a:rPr lang="en-GB" sz="2800" dirty="0" err="1" smtClean="0"/>
              <a:t>BSRIA</a:t>
            </a:r>
            <a:r>
              <a:rPr lang="en-GB" sz="2800" dirty="0" smtClean="0"/>
              <a:t> Guidelines (UK Engineering standard for Closed System Hydronic Water Treatment). </a:t>
            </a:r>
            <a:r>
              <a:rPr lang="en-GB" sz="2800" dirty="0" err="1" smtClean="0"/>
              <a:t>BSRIA</a:t>
            </a:r>
            <a:r>
              <a:rPr lang="en-GB" sz="2800" dirty="0" smtClean="0"/>
              <a:t> have been established in the USA for 3 years now (Based in Chicago)</a:t>
            </a:r>
            <a:endParaRPr lang="en-GB"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3136792604"/>
              </p:ext>
            </p:extLst>
          </p:nvPr>
        </p:nvGraphicFramePr>
        <p:xfrm>
          <a:off x="4154582" y="201706"/>
          <a:ext cx="4609235" cy="6377174"/>
        </p:xfrm>
        <a:graphic>
          <a:graphicData uri="http://schemas.openxmlformats.org/presentationml/2006/ole">
            <mc:AlternateContent xmlns:mc="http://schemas.openxmlformats.org/markup-compatibility/2006">
              <mc:Choice xmlns:v="urn:schemas-microsoft-com:vml" Requires="v">
                <p:oleObj spid="_x0000_s1058" name="Document" r:id="rId4" imgW="7544016" imgH="10665278" progId="Word.Document.12">
                  <p:embed/>
                </p:oleObj>
              </mc:Choice>
              <mc:Fallback>
                <p:oleObj name="Document" r:id="rId4" imgW="7544016" imgH="10665278" progId="Word.Document.12">
                  <p:embed/>
                  <p:pic>
                    <p:nvPicPr>
                      <p:cNvPr id="0" name=""/>
                      <p:cNvPicPr/>
                      <p:nvPr/>
                    </p:nvPicPr>
                    <p:blipFill>
                      <a:blip r:embed="rId5"/>
                      <a:stretch>
                        <a:fillRect/>
                      </a:stretch>
                    </p:blipFill>
                    <p:spPr>
                      <a:xfrm>
                        <a:off x="4154582" y="201706"/>
                        <a:ext cx="4609235" cy="6377174"/>
                      </a:xfrm>
                      <a:prstGeom prst="rect">
                        <a:avLst/>
                      </a:prstGeom>
                    </p:spPr>
                  </p:pic>
                </p:oleObj>
              </mc:Fallback>
            </mc:AlternateContent>
          </a:graphicData>
        </a:graphic>
      </p:graphicFrame>
    </p:spTree>
    <p:extLst>
      <p:ext uri="{BB962C8B-B14F-4D97-AF65-F5344CB8AC3E}">
        <p14:creationId xmlns:p14="http://schemas.microsoft.com/office/powerpoint/2010/main" val="4153387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ew Skidmor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7665" y="6096001"/>
            <a:ext cx="1332766" cy="50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52210" y="369923"/>
            <a:ext cx="7697801" cy="5976950"/>
          </a:xfrm>
        </p:spPr>
      </p:pic>
    </p:spTree>
    <p:extLst>
      <p:ext uri="{BB962C8B-B14F-4D97-AF65-F5344CB8AC3E}">
        <p14:creationId xmlns:p14="http://schemas.microsoft.com/office/powerpoint/2010/main" val="209381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725</TotalTime>
  <Words>820</Words>
  <Application>Microsoft Office PowerPoint</Application>
  <PresentationFormat>On-screen Show (4:3)</PresentationFormat>
  <Paragraphs>175</Paragraphs>
  <Slides>34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Document</vt:lpstr>
      <vt:lpstr>SKIDMORE X-POT  PRESENTATION</vt:lpstr>
      <vt:lpstr>PowerPoint Presentation</vt:lpstr>
      <vt:lpstr>PowerPoint Presentation</vt:lpstr>
      <vt:lpstr>2015 ASHRAE HANDBOOK-HVAC APPLICATIONS</vt:lpstr>
      <vt:lpstr>2015 ASHRAE HANDBOOK-HVAC APPLICATIONS (Contd.)</vt:lpstr>
      <vt:lpstr>2015 ASHRAE HANDBOOK-HVAC APPLICATIONS (Contd.)</vt:lpstr>
      <vt:lpstr>2015 ASHRAE HANDBOOK-HVAC APPLICATIONS (Contd.)</vt:lpstr>
      <vt:lpstr>X-POT has confirmation from BSRIA that it meets the intent of both BSRIA Guidelines (UK Engineering standard for Closed System Hydronic Water Treatment). BSRIA have been established in the USA for 3 years now (Based in Chicago)</vt:lpstr>
      <vt:lpstr>PowerPoint Presentation</vt:lpstr>
      <vt:lpstr>PowerPoint Presentation</vt:lpstr>
      <vt:lpstr>PowerPoint Presentation</vt:lpstr>
      <vt:lpstr>Internal Components</vt:lpstr>
      <vt:lpstr>                            Dirty Magnet Grate</vt:lpstr>
      <vt:lpstr>Huge Magnetic Power!</vt:lpstr>
      <vt:lpstr>Magnet Grate Cleaning</vt:lpstr>
      <vt:lpstr>Dirty Filter Removal</vt:lpstr>
      <vt:lpstr>PowerPoint Presentation</vt:lpstr>
      <vt:lpstr>PowerPoint Presentation</vt:lpstr>
      <vt:lpstr>PowerPoint Presentation</vt:lpstr>
      <vt:lpstr>FILTER TYPES</vt:lpstr>
      <vt:lpstr>PowerPoint Presentation</vt:lpstr>
      <vt:lpstr>PowerPoint Presentation</vt:lpstr>
      <vt:lpstr>PowerPoint Presentation</vt:lpstr>
      <vt:lpstr>PowerPoint Presentation</vt:lpstr>
      <vt:lpstr>Ancillary Items required </vt:lpstr>
      <vt:lpstr>X-POT Case Study in USA By Skidmore</vt:lpstr>
      <vt:lpstr>  </vt:lpstr>
      <vt:lpstr>Jobsite system type: Closed loop hydronic heating and cooling system.    X-POT Installation: The X-POT is a retrofit from the original side stream chemical tank feeder, with the return piped into the suction side of the pump and the inlet piped into the discharge side of the pump.  System problems and procedures: No problems currently exist in the current system except the normal buildup of rust and calcium deposits in the system. The current installer provides routine maintenance on the system mechanics and provides standard water system flush and clean out. The customer has a water treatment contract with a different provider.   Water &amp; System Quality:   Visually, the water is 100% clear and free of all suspended solids.  X-POT Magnet filter cleaner: Magnets are currently picking up magnetic solids in the fluid and is working as designed. Magnet assembly has been cleaned and reinstalled into the unit  X-POT cartridge filter: The 100 micron filter has a collected a large amount of non-magnetic debris. A new 50 micron filter has been installed in the system.  Installers Review of product and comments: Project manager Jim Cherf is pleased with the water clarity and the amount of debris the magnet and filter is removing from the system. </vt:lpstr>
      <vt:lpstr>    </vt:lpstr>
      <vt:lpstr>    </vt:lpstr>
      <vt:lpstr>Other examples of systems cleaned-up with an X-POT</vt:lpstr>
      <vt:lpstr>Other examples of systems cleaned-up with an X-POT</vt:lpstr>
      <vt:lpstr>Other examples of systems cleaned-up with an X-POT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SKIDMORE X-POT  PRESENTATION</dc:title>
  <dc:creator>JOHN WILLIAMS</dc:creator>
  <cp:lastModifiedBy>BRYAN</cp:lastModifiedBy>
  <cp:revision>49</cp:revision>
  <dcterms:created xsi:type="dcterms:W3CDTF">2017-03-21T22:11:35Z</dcterms:created>
  <dcterms:modified xsi:type="dcterms:W3CDTF">2017-04-24T13:19:39Z</dcterms:modified>
</cp:coreProperties>
</file>